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76" r:id="rId3"/>
    <p:sldId id="293" r:id="rId4"/>
    <p:sldId id="262" r:id="rId5"/>
    <p:sldId id="298" r:id="rId6"/>
    <p:sldId id="299" r:id="rId7"/>
    <p:sldId id="277" r:id="rId8"/>
    <p:sldId id="300" r:id="rId9"/>
    <p:sldId id="301" r:id="rId10"/>
    <p:sldId id="302" r:id="rId11"/>
    <p:sldId id="266" r:id="rId12"/>
    <p:sldId id="294" r:id="rId13"/>
    <p:sldId id="264" r:id="rId14"/>
    <p:sldId id="271" r:id="rId15"/>
    <p:sldId id="297" r:id="rId16"/>
  </p:sldIdLst>
  <p:sldSz cx="12192000" cy="6858000"/>
  <p:notesSz cx="6858000" cy="9144000"/>
  <p:embeddedFontLst>
    <p:embeddedFont>
      <p:font typeface="G마켓 산스 Medium" panose="02000000000000000000" pitchFamily="50" charset="-127"/>
      <p:regular r:id="rId19"/>
    </p:embeddedFont>
    <p:embeddedFont>
      <p:font typeface="Arial" panose="020B0604020202020204" pitchFamily="3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함초롬돋움" panose="020B0604000101010101" pitchFamily="50" charset="-127"/>
      <p:regular r:id="rId30"/>
      <p:bold r:id="rId31"/>
    </p:embeddedFont>
  </p:embeddedFontLst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F5EE"/>
    <a:srgbClr val="51A5F3"/>
    <a:srgbClr val="3082EC"/>
    <a:srgbClr val="4FA4F3"/>
    <a:srgbClr val="C3E1FA"/>
    <a:srgbClr val="A67AFE"/>
    <a:srgbClr val="5E45D6"/>
    <a:srgbClr val="91C7F6"/>
    <a:srgbClr val="1B549E"/>
    <a:srgbClr val="3A8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4E5AC-ABF1-420B-8B35-CBD293105B27}" type="datetimeFigureOut">
              <a:rPr lang="ko-KR" altLang="en-US" smtClean="0">
                <a:latin typeface="함초롬돋움" panose="02030504000101010101" pitchFamily="18" charset="-127"/>
                <a:ea typeface="함초롬돋움" panose="02030504000101010101" pitchFamily="18" charset="-127"/>
              </a:rPr>
              <a:t>2020-10-31</a:t>
            </a:fld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90824-9C5E-4F7C-B89B-30AE31FC5C1D}" type="slidenum">
              <a:rPr lang="ko-KR" altLang="en-US" smtClean="0">
                <a:latin typeface="함초롬돋움" panose="02030504000101010101" pitchFamily="18" charset="-127"/>
                <a:ea typeface="함초롬돋움" panose="02030504000101010101" pitchFamily="18" charset="-127"/>
              </a:rPr>
              <a:t>‹#›</a:t>
            </a:fld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583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E60A6688-B80B-4734-84D2-2C0F1835F443}" type="datetimeFigureOut">
              <a:rPr lang="zh-CN" altLang="en-US" smtClean="0"/>
              <a:pPr/>
              <a:t>2020/10/31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DB650CFD-0666-4CCE-9B34-9029A9BC61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22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996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9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05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359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420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361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41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73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70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563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70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54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37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8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oup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Arial" panose="020B0503020204020204" pitchFamily="34" charset="-122"/>
                <a:ea typeface="Arial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Arial" panose="020B0503020204020204" pitchFamily="34" charset="-122"/>
                <a:ea typeface="Arial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Arial" panose="020B0503020204020204" pitchFamily="34" charset="-122"/>
                <a:ea typeface="Arial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Arial" panose="020B0503020204020204" pitchFamily="34" charset="-122"/>
                <a:ea typeface="Arial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docs.klaytn.com/klaytn/design/computation/computation-cost#computation-cost-of-opcod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roup 33"/>
          <p:cNvSpPr/>
          <p:nvPr/>
        </p:nvSpPr>
        <p:spPr>
          <a:xfrm>
            <a:off x="0" y="1329395"/>
            <a:ext cx="7747350" cy="5528605"/>
          </a:xfrm>
          <a:custGeom>
            <a:avLst/>
            <a:gdLst>
              <a:gd name="connsiteX0" fmla="*/ 2304401 w 7747350"/>
              <a:gd name="connsiteY0" fmla="*/ 1451 h 5528605"/>
              <a:gd name="connsiteX1" fmla="*/ 7724126 w 7747350"/>
              <a:gd name="connsiteY1" fmla="*/ 3639256 h 5528605"/>
              <a:gd name="connsiteX2" fmla="*/ 6950771 w 7747350"/>
              <a:gd name="connsiteY2" fmla="*/ 5465476 h 5528605"/>
              <a:gd name="connsiteX3" fmla="*/ 6852610 w 7747350"/>
              <a:gd name="connsiteY3" fmla="*/ 5528605 h 5528605"/>
              <a:gd name="connsiteX4" fmla="*/ 1883338 w 7747350"/>
              <a:gd name="connsiteY4" fmla="*/ 5528605 h 5528605"/>
              <a:gd name="connsiteX5" fmla="*/ 1873049 w 7747350"/>
              <a:gd name="connsiteY5" fmla="*/ 5521238 h 5528605"/>
              <a:gd name="connsiteX6" fmla="*/ 46976 w 7747350"/>
              <a:gd name="connsiteY6" fmla="*/ 3239206 h 5528605"/>
              <a:gd name="connsiteX7" fmla="*/ 2304401 w 7747350"/>
              <a:gd name="connsiteY7" fmla="*/ 1451 h 552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7350" h="5528605">
                <a:moveTo>
                  <a:pt x="2304401" y="1451"/>
                </a:moveTo>
                <a:cubicBezTo>
                  <a:pt x="3583926" y="68126"/>
                  <a:pt x="7305026" y="543180"/>
                  <a:pt x="7724126" y="3639256"/>
                </a:cubicBezTo>
                <a:cubicBezTo>
                  <a:pt x="7840807" y="4485393"/>
                  <a:pt x="7507780" y="5063212"/>
                  <a:pt x="6950771" y="5465476"/>
                </a:cubicBezTo>
                <a:lnTo>
                  <a:pt x="6852610" y="5528605"/>
                </a:lnTo>
                <a:lnTo>
                  <a:pt x="1883338" y="5528605"/>
                </a:lnTo>
                <a:lnTo>
                  <a:pt x="1873049" y="5521238"/>
                </a:lnTo>
                <a:cubicBezTo>
                  <a:pt x="955572" y="4817059"/>
                  <a:pt x="221998" y="3833784"/>
                  <a:pt x="46976" y="3239206"/>
                </a:cubicBezTo>
                <a:cubicBezTo>
                  <a:pt x="-264174" y="2182179"/>
                  <a:pt x="1024876" y="-65224"/>
                  <a:pt x="2304401" y="145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Group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58958"/>
            <a:ext cx="6765101" cy="5892185"/>
          </a:xfrm>
          <a:custGeom>
            <a:avLst/>
            <a:gdLst>
              <a:gd name="connsiteX0" fmla="*/ 0 w 7874000"/>
              <a:gd name="connsiteY0" fmla="*/ 0 h 6858000"/>
              <a:gd name="connsiteX1" fmla="*/ 7874000 w 7874000"/>
              <a:gd name="connsiteY1" fmla="*/ 0 h 6858000"/>
              <a:gd name="connsiteX2" fmla="*/ 7874000 w 7874000"/>
              <a:gd name="connsiteY2" fmla="*/ 6858000 h 6858000"/>
              <a:gd name="connsiteX3" fmla="*/ 0 w 787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4000" h="6858000">
                <a:moveTo>
                  <a:pt x="0" y="0"/>
                </a:moveTo>
                <a:lnTo>
                  <a:pt x="7874000" y="0"/>
                </a:lnTo>
                <a:lnTo>
                  <a:pt x="787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Group 28"/>
          <p:cNvSpPr txBox="1"/>
          <p:nvPr/>
        </p:nvSpPr>
        <p:spPr>
          <a:xfrm>
            <a:off x="1629095" y="1329395"/>
            <a:ext cx="971419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3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KLAYTN DESIGN</a:t>
            </a:r>
            <a:endParaRPr lang="zh-CN" altLang="en-US" sz="5300" b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29894" y="2341544"/>
            <a:ext cx="5613400" cy="1026081"/>
            <a:chOff x="5962650" y="1910657"/>
            <a:chExt cx="5613400" cy="1026081"/>
          </a:xfrm>
        </p:grpSpPr>
        <p:sp>
          <p:nvSpPr>
            <p:cNvPr id="30" name="矩形 29"/>
            <p:cNvSpPr/>
            <p:nvPr/>
          </p:nvSpPr>
          <p:spPr>
            <a:xfrm>
              <a:off x="10579219" y="1910657"/>
              <a:ext cx="864000" cy="127000"/>
            </a:xfrm>
            <a:prstGeom prst="rect">
              <a:avLst/>
            </a:prstGeom>
            <a:solidFill>
              <a:srgbClr val="36E3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1" name="Group 30"/>
            <p:cNvSpPr txBox="1"/>
            <p:nvPr/>
          </p:nvSpPr>
          <p:spPr>
            <a:xfrm>
              <a:off x="5962650" y="2382740"/>
              <a:ext cx="5613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000" dirty="0">
                  <a:solidFill>
                    <a:srgbClr val="36E3FE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5</a:t>
              </a:r>
              <a:r>
                <a:rPr lang="ko-KR" altLang="en-US" sz="3000" dirty="0">
                  <a:solidFill>
                    <a:srgbClr val="36E3FE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기 이용욱</a:t>
              </a:r>
              <a:endParaRPr lang="zh-CN" altLang="en-US" sz="3000" dirty="0">
                <a:solidFill>
                  <a:srgbClr val="36E3FE"/>
                </a:solidFill>
                <a:latin typeface="G마켓 산스 Medium" panose="02000000000000000000" pitchFamily="50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36" name="Audio Machine - Breath and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7731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9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34" grpId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033237" y="0"/>
            <a:ext cx="4888338" cy="4888338"/>
            <a:chOff x="2287766" y="-130809"/>
            <a:chExt cx="4888338" cy="4888338"/>
          </a:xfrm>
        </p:grpSpPr>
        <p:pic>
          <p:nvPicPr>
            <p:cNvPr id="35" name="Group 34"/>
            <p:cNvPicPr>
              <a:picLocks noChangeAspect="1"/>
            </p:cNvPicPr>
            <p:nvPr/>
          </p:nvPicPr>
          <p:blipFill>
            <a:blip r:embed="rId3"/>
            <a:srcRect r="4141" b="4980"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Group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Group 14"/>
          <p:cNvSpPr txBox="1"/>
          <p:nvPr/>
        </p:nvSpPr>
        <p:spPr>
          <a:xfrm>
            <a:off x="4990410" y="2821179"/>
            <a:ext cx="641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Computation Cost</a:t>
            </a:r>
            <a:endParaRPr lang="zh-CN" altLang="en-US" sz="5400" b="1" i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Group 16"/>
          <p:cNvSpPr txBox="1"/>
          <p:nvPr/>
        </p:nvSpPr>
        <p:spPr>
          <a:xfrm>
            <a:off x="5007035" y="3601430"/>
            <a:ext cx="67711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00" dirty="0">
                <a:solidFill>
                  <a:srgbClr val="47D6F4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Manage transactions’ exec. Time</a:t>
            </a:r>
            <a:endParaRPr lang="zh-CN" altLang="en-US" sz="2900" dirty="0">
              <a:solidFill>
                <a:srgbClr val="47D6F4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15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>
            <a:off x="0" y="0"/>
            <a:ext cx="8445373" cy="6532414"/>
          </a:xfrm>
          <a:custGeom>
            <a:avLst/>
            <a:gdLst>
              <a:gd name="connsiteX0" fmla="*/ 1251307 w 8445373"/>
              <a:gd name="connsiteY0" fmla="*/ 0 h 6532414"/>
              <a:gd name="connsiteX1" fmla="*/ 8441547 w 8445373"/>
              <a:gd name="connsiteY1" fmla="*/ 0 h 6532414"/>
              <a:gd name="connsiteX2" fmla="*/ 8445261 w 8445373"/>
              <a:gd name="connsiteY2" fmla="*/ 24706 h 6532414"/>
              <a:gd name="connsiteX3" fmla="*/ 4724399 w 8445373"/>
              <a:gd name="connsiteY3" fmla="*/ 3596639 h 6532414"/>
              <a:gd name="connsiteX4" fmla="*/ 3581399 w 8445373"/>
              <a:gd name="connsiteY4" fmla="*/ 5547360 h 6532414"/>
              <a:gd name="connsiteX5" fmla="*/ 1539237 w 8445373"/>
              <a:gd name="connsiteY5" fmla="*/ 6416040 h 6532414"/>
              <a:gd name="connsiteX6" fmla="*/ 60719 w 8445373"/>
              <a:gd name="connsiteY6" fmla="*/ 3918853 h 6532414"/>
              <a:gd name="connsiteX7" fmla="*/ 0 w 8445373"/>
              <a:gd name="connsiteY7" fmla="*/ 3751607 h 6532414"/>
              <a:gd name="connsiteX8" fmla="*/ 0 w 8445373"/>
              <a:gd name="connsiteY8" fmla="*/ 1396640 h 6532414"/>
              <a:gd name="connsiteX9" fmla="*/ 36441 w 8445373"/>
              <a:gd name="connsiteY9" fmla="*/ 1300858 h 6532414"/>
              <a:gd name="connsiteX10" fmla="*/ 1059315 w 8445373"/>
              <a:gd name="connsiteY10" fmla="*/ 98632 h 653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45373" h="6532414">
                <a:moveTo>
                  <a:pt x="1251307" y="0"/>
                </a:moveTo>
                <a:lnTo>
                  <a:pt x="8441547" y="0"/>
                </a:lnTo>
                <a:lnTo>
                  <a:pt x="8445261" y="24706"/>
                </a:lnTo>
                <a:cubicBezTo>
                  <a:pt x="8466527" y="906611"/>
                  <a:pt x="5479414" y="2823209"/>
                  <a:pt x="4724399" y="3596639"/>
                </a:cubicBezTo>
                <a:cubicBezTo>
                  <a:pt x="3891279" y="4450079"/>
                  <a:pt x="3868419" y="4726940"/>
                  <a:pt x="3581399" y="5547360"/>
                </a:cubicBezTo>
                <a:cubicBezTo>
                  <a:pt x="3233419" y="6306820"/>
                  <a:pt x="2151377" y="6758940"/>
                  <a:pt x="1539237" y="6416040"/>
                </a:cubicBezTo>
                <a:cubicBezTo>
                  <a:pt x="1003615" y="6116003"/>
                  <a:pt x="442711" y="4946690"/>
                  <a:pt x="60719" y="3918853"/>
                </a:cubicBezTo>
                <a:lnTo>
                  <a:pt x="0" y="3751607"/>
                </a:lnTo>
                <a:lnTo>
                  <a:pt x="0" y="1396640"/>
                </a:lnTo>
                <a:lnTo>
                  <a:pt x="36441" y="1300858"/>
                </a:lnTo>
                <a:cubicBezTo>
                  <a:pt x="244749" y="816401"/>
                  <a:pt x="580617" y="382708"/>
                  <a:pt x="1059315" y="98632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Group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98120"/>
            <a:ext cx="5930472" cy="48709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244404" y="1480911"/>
            <a:ext cx="4790717" cy="4711440"/>
            <a:chOff x="7244404" y="1480911"/>
            <a:chExt cx="4790717" cy="4711440"/>
          </a:xfrm>
        </p:grpSpPr>
        <p:sp>
          <p:nvSpPr>
            <p:cNvPr id="9" name="Group 8"/>
            <p:cNvSpPr txBox="1"/>
            <p:nvPr/>
          </p:nvSpPr>
          <p:spPr>
            <a:xfrm>
              <a:off x="7244404" y="1480911"/>
              <a:ext cx="4790717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00" b="1" spc="-150" dirty="0">
                  <a:solidFill>
                    <a:schemeClr val="bg1">
                      <a:lumMod val="95000"/>
                    </a:schemeClr>
                  </a:solidFill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How</a:t>
              </a:r>
              <a:endParaRPr lang="zh-CN" altLang="en-US" sz="17000" b="1" spc="-15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0" name="Group 9"/>
            <p:cNvSpPr txBox="1"/>
            <p:nvPr/>
          </p:nvSpPr>
          <p:spPr>
            <a:xfrm>
              <a:off x="7401283" y="3133028"/>
              <a:ext cx="35769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초당 </a:t>
              </a:r>
              <a:r>
                <a:rPr lang="en-US" altLang="ko-KR" sz="30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</a:t>
              </a:r>
              <a:r>
                <a:rPr lang="ko-KR" altLang="en-US" sz="30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블록 생성</a:t>
              </a:r>
              <a:endParaRPr lang="zh-CN" altLang="en-US" sz="30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Group 10"/>
            <p:cNvSpPr txBox="1"/>
            <p:nvPr/>
          </p:nvSpPr>
          <p:spPr>
            <a:xfrm>
              <a:off x="7401283" y="3873255"/>
              <a:ext cx="3779702" cy="2319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트랜잭션의 가스 한도 제한 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: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불가능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트랜잭션의 실행 시간 제한 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: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불가능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트랜잭션의 연산 비용 제한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    : 100,000,000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hlinkClick r:id="rId4"/>
                </a:rPr>
                <a:t>https://ko.docs.klaytn.com/klaytn/design/computation/computation-cost#computation-cost-of-opcodes</a:t>
              </a:r>
              <a:endParaRPr lang="zh-CN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77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033237" y="-8389"/>
            <a:ext cx="4888338" cy="4888338"/>
            <a:chOff x="2287766" y="-130809"/>
            <a:chExt cx="4888338" cy="4888338"/>
          </a:xfrm>
        </p:grpSpPr>
        <p:pic>
          <p:nvPicPr>
            <p:cNvPr id="35" name="Group 34"/>
            <p:cNvPicPr>
              <a:picLocks noChangeAspect="1"/>
            </p:cNvPicPr>
            <p:nvPr/>
          </p:nvPicPr>
          <p:blipFill>
            <a:blip r:embed="rId3"/>
            <a:srcRect r="4141" b="4980"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Group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Group 14"/>
          <p:cNvSpPr txBox="1"/>
          <p:nvPr/>
        </p:nvSpPr>
        <p:spPr>
          <a:xfrm>
            <a:off x="4990410" y="2821179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Virtual Machine</a:t>
            </a:r>
            <a:endParaRPr lang="zh-CN" altLang="en-US" sz="5400" b="1" i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Group 16"/>
          <p:cNvSpPr txBox="1"/>
          <p:nvPr/>
        </p:nvSpPr>
        <p:spPr>
          <a:xfrm>
            <a:off x="5007036" y="3601430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err="1">
                <a:solidFill>
                  <a:srgbClr val="47D6F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클레이튼</a:t>
            </a:r>
            <a:r>
              <a:rPr lang="ko-KR" altLang="en-US" sz="2900" dirty="0">
                <a:solidFill>
                  <a:srgbClr val="47D6F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 가상 머신</a:t>
            </a:r>
            <a:endParaRPr lang="zh-CN" altLang="en-US" sz="2900" dirty="0">
              <a:solidFill>
                <a:srgbClr val="47D6F4"/>
              </a:solidFill>
              <a:latin typeface="G마켓 산스 Medium" panose="02000000000000000000" pitchFamily="50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75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oup 3"/>
          <p:cNvSpPr/>
          <p:nvPr/>
        </p:nvSpPr>
        <p:spPr>
          <a:xfrm>
            <a:off x="6581497" y="530262"/>
            <a:ext cx="5610503" cy="6327738"/>
          </a:xfrm>
          <a:custGeom>
            <a:avLst/>
            <a:gdLst>
              <a:gd name="connsiteX0" fmla="*/ 0 w 7737822"/>
              <a:gd name="connsiteY0" fmla="*/ 2895600 h 5791200"/>
              <a:gd name="connsiteX1" fmla="*/ 3868911 w 7737822"/>
              <a:gd name="connsiteY1" fmla="*/ 0 h 5791200"/>
              <a:gd name="connsiteX2" fmla="*/ 7737822 w 7737822"/>
              <a:gd name="connsiteY2" fmla="*/ 2895600 h 5791200"/>
              <a:gd name="connsiteX3" fmla="*/ 3868911 w 7737822"/>
              <a:gd name="connsiteY3" fmla="*/ 5791200 h 5791200"/>
              <a:gd name="connsiteX4" fmla="*/ 0 w 7737822"/>
              <a:gd name="connsiteY4" fmla="*/ 2895600 h 5791200"/>
              <a:gd name="connsiteX0" fmla="*/ 318942 w 4140084"/>
              <a:gd name="connsiteY0" fmla="*/ 3448517 h 5802235"/>
              <a:gd name="connsiteX1" fmla="*/ 271173 w 4140084"/>
              <a:gd name="connsiteY1" fmla="*/ 4277 h 5802235"/>
              <a:gd name="connsiteX2" fmla="*/ 4140084 w 4140084"/>
              <a:gd name="connsiteY2" fmla="*/ 2899877 h 5802235"/>
              <a:gd name="connsiteX3" fmla="*/ 271173 w 4140084"/>
              <a:gd name="connsiteY3" fmla="*/ 5795477 h 5802235"/>
              <a:gd name="connsiteX4" fmla="*/ 318942 w 4140084"/>
              <a:gd name="connsiteY4" fmla="*/ 3448517 h 5802235"/>
              <a:gd name="connsiteX0" fmla="*/ 426698 w 4247840"/>
              <a:gd name="connsiteY0" fmla="*/ 3752587 h 6103743"/>
              <a:gd name="connsiteX1" fmla="*/ 2863049 w 4247840"/>
              <a:gd name="connsiteY1" fmla="*/ 3547 h 6103743"/>
              <a:gd name="connsiteX2" fmla="*/ 4247840 w 4247840"/>
              <a:gd name="connsiteY2" fmla="*/ 3203947 h 6103743"/>
              <a:gd name="connsiteX3" fmla="*/ 378929 w 4247840"/>
              <a:gd name="connsiteY3" fmla="*/ 6099547 h 6103743"/>
              <a:gd name="connsiteX4" fmla="*/ 426698 w 4247840"/>
              <a:gd name="connsiteY4" fmla="*/ 3752587 h 6103743"/>
              <a:gd name="connsiteX0" fmla="*/ 627615 w 7252917"/>
              <a:gd name="connsiteY0" fmla="*/ 3753296 h 6140540"/>
              <a:gd name="connsiteX1" fmla="*/ 3063966 w 7252917"/>
              <a:gd name="connsiteY1" fmla="*/ 4256 h 6140540"/>
              <a:gd name="connsiteX2" fmla="*/ 7252917 w 7252917"/>
              <a:gd name="connsiteY2" fmla="*/ 4530536 h 6140540"/>
              <a:gd name="connsiteX3" fmla="*/ 579846 w 7252917"/>
              <a:gd name="connsiteY3" fmla="*/ 6100256 h 6140540"/>
              <a:gd name="connsiteX4" fmla="*/ 627615 w 7252917"/>
              <a:gd name="connsiteY4" fmla="*/ 3753296 h 6140540"/>
              <a:gd name="connsiteX0" fmla="*/ 34905 w 6660207"/>
              <a:gd name="connsiteY0" fmla="*/ 3753300 h 6154429"/>
              <a:gd name="connsiteX1" fmla="*/ 2471256 w 6660207"/>
              <a:gd name="connsiteY1" fmla="*/ 4260 h 6154429"/>
              <a:gd name="connsiteX2" fmla="*/ 6660207 w 6660207"/>
              <a:gd name="connsiteY2" fmla="*/ 4530540 h 6154429"/>
              <a:gd name="connsiteX3" fmla="*/ 1434936 w 6660207"/>
              <a:gd name="connsiteY3" fmla="*/ 6115500 h 6154429"/>
              <a:gd name="connsiteX4" fmla="*/ 34905 w 6660207"/>
              <a:gd name="connsiteY4" fmla="*/ 3753300 h 6154429"/>
              <a:gd name="connsiteX0" fmla="*/ 1635 w 6626937"/>
              <a:gd name="connsiteY0" fmla="*/ 3755306 h 6156435"/>
              <a:gd name="connsiteX1" fmla="*/ 2437986 w 6626937"/>
              <a:gd name="connsiteY1" fmla="*/ 6266 h 6156435"/>
              <a:gd name="connsiteX2" fmla="*/ 6626937 w 6626937"/>
              <a:gd name="connsiteY2" fmla="*/ 4532546 h 6156435"/>
              <a:gd name="connsiteX3" fmla="*/ 1401666 w 6626937"/>
              <a:gd name="connsiteY3" fmla="*/ 6117506 h 6156435"/>
              <a:gd name="connsiteX4" fmla="*/ 1635 w 6626937"/>
              <a:gd name="connsiteY4" fmla="*/ 3755306 h 6156435"/>
              <a:gd name="connsiteX0" fmla="*/ 1635 w 6626937"/>
              <a:gd name="connsiteY0" fmla="*/ 3755306 h 6335951"/>
              <a:gd name="connsiteX1" fmla="*/ 2437986 w 6626937"/>
              <a:gd name="connsiteY1" fmla="*/ 6266 h 6335951"/>
              <a:gd name="connsiteX2" fmla="*/ 6626937 w 6626937"/>
              <a:gd name="connsiteY2" fmla="*/ 4532546 h 6335951"/>
              <a:gd name="connsiteX3" fmla="*/ 1401666 w 6626937"/>
              <a:gd name="connsiteY3" fmla="*/ 6117506 h 6335951"/>
              <a:gd name="connsiteX4" fmla="*/ 1635 w 6626937"/>
              <a:gd name="connsiteY4" fmla="*/ 3755306 h 6335951"/>
              <a:gd name="connsiteX0" fmla="*/ 1635 w 6626937"/>
              <a:gd name="connsiteY0" fmla="*/ 3755306 h 6290881"/>
              <a:gd name="connsiteX1" fmla="*/ 2437986 w 6626937"/>
              <a:gd name="connsiteY1" fmla="*/ 6266 h 6290881"/>
              <a:gd name="connsiteX2" fmla="*/ 6626937 w 6626937"/>
              <a:gd name="connsiteY2" fmla="*/ 4532546 h 6290881"/>
              <a:gd name="connsiteX3" fmla="*/ 1401666 w 6626937"/>
              <a:gd name="connsiteY3" fmla="*/ 6117506 h 6290881"/>
              <a:gd name="connsiteX4" fmla="*/ 1635 w 6626937"/>
              <a:gd name="connsiteY4" fmla="*/ 3755306 h 6290881"/>
              <a:gd name="connsiteX0" fmla="*/ 39066 w 6664368"/>
              <a:gd name="connsiteY0" fmla="*/ 3753323 h 6367291"/>
              <a:gd name="connsiteX1" fmla="*/ 2475417 w 6664368"/>
              <a:gd name="connsiteY1" fmla="*/ 4283 h 6367291"/>
              <a:gd name="connsiteX2" fmla="*/ 6664368 w 6664368"/>
              <a:gd name="connsiteY2" fmla="*/ 4530563 h 6367291"/>
              <a:gd name="connsiteX3" fmla="*/ 1347657 w 6664368"/>
              <a:gd name="connsiteY3" fmla="*/ 6206963 h 6367291"/>
              <a:gd name="connsiteX4" fmla="*/ 39066 w 6664368"/>
              <a:gd name="connsiteY4" fmla="*/ 3753323 h 6367291"/>
              <a:gd name="connsiteX0" fmla="*/ 39066 w 6664368"/>
              <a:gd name="connsiteY0" fmla="*/ 3749055 h 6363023"/>
              <a:gd name="connsiteX1" fmla="*/ 2475417 w 6664368"/>
              <a:gd name="connsiteY1" fmla="*/ 15 h 6363023"/>
              <a:gd name="connsiteX2" fmla="*/ 6664368 w 6664368"/>
              <a:gd name="connsiteY2" fmla="*/ 4526295 h 6363023"/>
              <a:gd name="connsiteX3" fmla="*/ 1347657 w 6664368"/>
              <a:gd name="connsiteY3" fmla="*/ 6202695 h 6363023"/>
              <a:gd name="connsiteX4" fmla="*/ 39066 w 6664368"/>
              <a:gd name="connsiteY4" fmla="*/ 3749055 h 6363023"/>
              <a:gd name="connsiteX0" fmla="*/ 37114 w 5778496"/>
              <a:gd name="connsiteY0" fmla="*/ 3751849 h 6222865"/>
              <a:gd name="connsiteX1" fmla="*/ 2473465 w 5778496"/>
              <a:gd name="connsiteY1" fmla="*/ 2809 h 6222865"/>
              <a:gd name="connsiteX2" fmla="*/ 5778496 w 5778496"/>
              <a:gd name="connsiteY2" fmla="*/ 4376689 h 6222865"/>
              <a:gd name="connsiteX3" fmla="*/ 1345705 w 5778496"/>
              <a:gd name="connsiteY3" fmla="*/ 6205489 h 6222865"/>
              <a:gd name="connsiteX4" fmla="*/ 37114 w 5778496"/>
              <a:gd name="connsiteY4" fmla="*/ 3751849 h 6222865"/>
              <a:gd name="connsiteX0" fmla="*/ 37114 w 5968075"/>
              <a:gd name="connsiteY0" fmla="*/ 3842564 h 6302707"/>
              <a:gd name="connsiteX1" fmla="*/ 2473465 w 5968075"/>
              <a:gd name="connsiteY1" fmla="*/ 93524 h 6302707"/>
              <a:gd name="connsiteX2" fmla="*/ 5091036 w 5968075"/>
              <a:gd name="connsiteY2" fmla="*/ 1413967 h 6302707"/>
              <a:gd name="connsiteX3" fmla="*/ 5778496 w 5968075"/>
              <a:gd name="connsiteY3" fmla="*/ 4467404 h 6302707"/>
              <a:gd name="connsiteX4" fmla="*/ 1345705 w 5968075"/>
              <a:gd name="connsiteY4" fmla="*/ 6296204 h 6302707"/>
              <a:gd name="connsiteX5" fmla="*/ 37114 w 5968075"/>
              <a:gd name="connsiteY5" fmla="*/ 3842564 h 6302707"/>
              <a:gd name="connsiteX0" fmla="*/ 33782 w 5610503"/>
              <a:gd name="connsiteY0" fmla="*/ 3842564 h 6327738"/>
              <a:gd name="connsiteX1" fmla="*/ 2470133 w 5610503"/>
              <a:gd name="connsiteY1" fmla="*/ 93524 h 6327738"/>
              <a:gd name="connsiteX2" fmla="*/ 5087704 w 5610503"/>
              <a:gd name="connsiteY2" fmla="*/ 1413967 h 6327738"/>
              <a:gd name="connsiteX3" fmla="*/ 5302724 w 5610503"/>
              <a:gd name="connsiteY3" fmla="*/ 5000804 h 6327738"/>
              <a:gd name="connsiteX4" fmla="*/ 1342373 w 5610503"/>
              <a:gd name="connsiteY4" fmla="*/ 6296204 h 6327738"/>
              <a:gd name="connsiteX5" fmla="*/ 33782 w 5610503"/>
              <a:gd name="connsiteY5" fmla="*/ 3842564 h 63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0503" h="6327738">
                <a:moveTo>
                  <a:pt x="33782" y="3842564"/>
                </a:moveTo>
                <a:cubicBezTo>
                  <a:pt x="221742" y="2808784"/>
                  <a:pt x="1627813" y="498290"/>
                  <a:pt x="2470133" y="93524"/>
                </a:cubicBezTo>
                <a:cubicBezTo>
                  <a:pt x="3312453" y="-311242"/>
                  <a:pt x="4536866" y="684987"/>
                  <a:pt x="5087704" y="1413967"/>
                </a:cubicBezTo>
                <a:cubicBezTo>
                  <a:pt x="5638542" y="2142947"/>
                  <a:pt x="5822806" y="4237898"/>
                  <a:pt x="5302724" y="5000804"/>
                </a:cubicBezTo>
                <a:cubicBezTo>
                  <a:pt x="4782642" y="5763710"/>
                  <a:pt x="2220530" y="6489244"/>
                  <a:pt x="1342373" y="6296204"/>
                </a:cubicBezTo>
                <a:cubicBezTo>
                  <a:pt x="464216" y="6103164"/>
                  <a:pt x="-154178" y="4876344"/>
                  <a:pt x="33782" y="3842564"/>
                </a:cubicBezTo>
                <a:close/>
              </a:path>
            </a:pathLst>
          </a:custGeom>
          <a:solidFill>
            <a:srgbClr val="91C7F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Group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23" y="1727938"/>
            <a:ext cx="6029073" cy="495660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205" y="692705"/>
            <a:ext cx="6936606" cy="1446549"/>
            <a:chOff x="370205" y="692705"/>
            <a:chExt cx="6936606" cy="1446549"/>
          </a:xfrm>
        </p:grpSpPr>
        <p:sp>
          <p:nvSpPr>
            <p:cNvPr id="9" name="Group 8"/>
            <p:cNvSpPr txBox="1"/>
            <p:nvPr/>
          </p:nvSpPr>
          <p:spPr>
            <a:xfrm>
              <a:off x="370205" y="692705"/>
              <a:ext cx="693660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0" b="1" spc="-150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KLVM- </a:t>
              </a:r>
              <a:r>
                <a:rPr lang="en-US" altLang="zh-CN" sz="5000" b="1" spc="-150" dirty="0" err="1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Klaytn</a:t>
              </a:r>
              <a:r>
                <a:rPr lang="en-US" altLang="zh-CN" sz="5000" b="1" spc="-150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4400" b="1" spc="-15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실행모델</a:t>
              </a:r>
              <a:endParaRPr lang="zh-CN" altLang="en-US" sz="5000" b="1" spc="-150" dirty="0">
                <a:latin typeface="G마켓 산스 Medium" panose="02000000000000000000" pitchFamily="50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0" name="Group 9"/>
            <p:cNvSpPr txBox="1"/>
            <p:nvPr/>
          </p:nvSpPr>
          <p:spPr>
            <a:xfrm>
              <a:off x="370205" y="1554479"/>
              <a:ext cx="6559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47D6F4"/>
                  </a:solidFill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Quasi-Turing Machine</a:t>
              </a:r>
              <a:endParaRPr lang="zh-CN" altLang="en-US" sz="3200" b="1" dirty="0">
                <a:solidFill>
                  <a:srgbClr val="47D6F4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0204" y="2711141"/>
            <a:ext cx="5756275" cy="2793221"/>
            <a:chOff x="370204" y="2711141"/>
            <a:chExt cx="5756275" cy="2793221"/>
          </a:xfrm>
        </p:grpSpPr>
        <p:sp>
          <p:nvSpPr>
            <p:cNvPr id="11" name="Group 10"/>
            <p:cNvSpPr txBox="1"/>
            <p:nvPr/>
          </p:nvSpPr>
          <p:spPr>
            <a:xfrm>
              <a:off x="370204" y="2711141"/>
              <a:ext cx="5756275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Quasi-Turing Machine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KLVM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에서는 연산이 총 연산의 양을 제한할 수 있는 가스라는</a:t>
              </a:r>
              <a:endPara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매개변수의 제한을 받기 때문에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‘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준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‘ </a:t>
              </a:r>
              <a:r>
                <a:rPr lang="ko-KR" altLang="en-US" sz="14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튜링머신입니다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.</a:t>
              </a:r>
              <a:endParaRPr lang="zh-CN" altLang="en-US" sz="1400" dirty="0">
                <a:latin typeface="G마켓 산스 Medium" panose="02000000000000000000" pitchFamily="50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cxnSp>
          <p:nvCxnSpPr>
            <p:cNvPr id="13" name="Group 12"/>
            <p:cNvCxnSpPr/>
            <p:nvPr/>
          </p:nvCxnSpPr>
          <p:spPr>
            <a:xfrm>
              <a:off x="446116" y="3945907"/>
              <a:ext cx="49987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roup 13"/>
            <p:cNvSpPr txBox="1"/>
            <p:nvPr/>
          </p:nvSpPr>
          <p:spPr>
            <a:xfrm>
              <a:off x="370205" y="4119367"/>
              <a:ext cx="57562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KLVM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코드는 </a:t>
              </a:r>
              <a:r>
                <a:rPr lang="en-US" altLang="ko-KR" sz="14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Klaytn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블록체인 상에 코드를 가지고 있는 계정을 위해 사용되는 프로그래밍 언어입니다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.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계정과 연결된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KLVM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코드는 메시지가 해당 계정으로 전송될 때마다 실행되며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이 코드는 스토리지 읽고 쓰기가 가능하고 메세지를 보낼 수 있습니다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.</a:t>
              </a:r>
              <a:endParaRPr lang="zh-CN" altLang="en-US" sz="1400" dirty="0">
                <a:latin typeface="G마켓 산스 Medium" panose="02000000000000000000" pitchFamily="50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105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2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94" y="3535415"/>
            <a:ext cx="893946" cy="89394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239491" y="485629"/>
            <a:ext cx="3552548" cy="1799846"/>
            <a:chOff x="4239491" y="485629"/>
            <a:chExt cx="3552548" cy="1799846"/>
          </a:xfrm>
        </p:grpSpPr>
        <p:sp>
          <p:nvSpPr>
            <p:cNvPr id="18" name="Group 17"/>
            <p:cNvSpPr txBox="1"/>
            <p:nvPr/>
          </p:nvSpPr>
          <p:spPr>
            <a:xfrm>
              <a:off x="4689885" y="485629"/>
              <a:ext cx="26517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1word = 256</a:t>
              </a:r>
              <a:r>
                <a:rPr lang="ko-KR" altLang="en-US" sz="2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비트</a:t>
              </a:r>
              <a:endParaRPr lang="zh-CN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9" name="Group 18"/>
            <p:cNvSpPr txBox="1"/>
            <p:nvPr/>
          </p:nvSpPr>
          <p:spPr>
            <a:xfrm>
              <a:off x="4239491" y="853738"/>
              <a:ext cx="3552548" cy="37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Keccak-256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해시 체계와 타원 곡선 계산</a:t>
              </a:r>
              <a:endParaRPr lang="zh-CN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5" name="Group 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632" y="1365596"/>
              <a:ext cx="919879" cy="919879"/>
            </a:xfrm>
            <a:prstGeom prst="rect">
              <a:avLst/>
            </a:prstGeom>
          </p:spPr>
        </p:pic>
      </p:grpSp>
      <p:pic>
        <p:nvPicPr>
          <p:cNvPr id="23" name="Group 22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86" y="3425233"/>
            <a:ext cx="1004128" cy="1004128"/>
          </a:xfrm>
          <a:prstGeom prst="rect">
            <a:avLst/>
          </a:prstGeom>
        </p:spPr>
      </p:pic>
      <p:sp>
        <p:nvSpPr>
          <p:cNvPr id="27" name="Group 26"/>
          <p:cNvSpPr/>
          <p:nvPr/>
        </p:nvSpPr>
        <p:spPr>
          <a:xfrm>
            <a:off x="3201011" y="3396586"/>
            <a:ext cx="5800191" cy="3461414"/>
          </a:xfrm>
          <a:custGeom>
            <a:avLst/>
            <a:gdLst>
              <a:gd name="connsiteX0" fmla="*/ 2692231 w 5800191"/>
              <a:gd name="connsiteY0" fmla="*/ 62 h 3461414"/>
              <a:gd name="connsiteX1" fmla="*/ 5694143 w 5800191"/>
              <a:gd name="connsiteY1" fmla="*/ 1929330 h 3461414"/>
              <a:gd name="connsiteX2" fmla="*/ 4532113 w 5800191"/>
              <a:gd name="connsiteY2" fmla="*/ 3366971 h 3461414"/>
              <a:gd name="connsiteX3" fmla="*/ 4352581 w 5800191"/>
              <a:gd name="connsiteY3" fmla="*/ 3461414 h 3461414"/>
              <a:gd name="connsiteX4" fmla="*/ 1146300 w 5800191"/>
              <a:gd name="connsiteY4" fmla="*/ 3461414 h 3461414"/>
              <a:gd name="connsiteX5" fmla="*/ 966894 w 5800191"/>
              <a:gd name="connsiteY5" fmla="*/ 3326149 h 3461414"/>
              <a:gd name="connsiteX6" fmla="*/ 3174 w 5800191"/>
              <a:gd name="connsiteY6" fmla="*/ 1988921 h 3461414"/>
              <a:gd name="connsiteX7" fmla="*/ 2692231 w 5800191"/>
              <a:gd name="connsiteY7" fmla="*/ 62 h 346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00191" h="3461414">
                <a:moveTo>
                  <a:pt x="2692231" y="62"/>
                </a:moveTo>
                <a:cubicBezTo>
                  <a:pt x="3640726" y="-9870"/>
                  <a:pt x="5260865" y="1176990"/>
                  <a:pt x="5694143" y="1929330"/>
                </a:cubicBezTo>
                <a:cubicBezTo>
                  <a:pt x="6127421" y="2681670"/>
                  <a:pt x="5131750" y="3057841"/>
                  <a:pt x="4532113" y="3366971"/>
                </a:cubicBezTo>
                <a:lnTo>
                  <a:pt x="4352581" y="3461414"/>
                </a:lnTo>
                <a:lnTo>
                  <a:pt x="1146300" y="3461414"/>
                </a:lnTo>
                <a:lnTo>
                  <a:pt x="966894" y="3326149"/>
                </a:lnTo>
                <a:cubicBezTo>
                  <a:pt x="419295" y="2895579"/>
                  <a:pt x="-42916" y="2367419"/>
                  <a:pt x="3174" y="1988921"/>
                </a:cubicBezTo>
                <a:cubicBezTo>
                  <a:pt x="85112" y="1316036"/>
                  <a:pt x="1743737" y="9994"/>
                  <a:pt x="2692231" y="62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5" name="Group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3163" y="2589170"/>
            <a:ext cx="5032819" cy="4268830"/>
          </a:xfrm>
          <a:custGeom>
            <a:avLst/>
            <a:gdLst>
              <a:gd name="connsiteX0" fmla="*/ 0 w 5032819"/>
              <a:gd name="connsiteY0" fmla="*/ 0 h 4268830"/>
              <a:gd name="connsiteX1" fmla="*/ 5032819 w 5032819"/>
              <a:gd name="connsiteY1" fmla="*/ 0 h 4268830"/>
              <a:gd name="connsiteX2" fmla="*/ 5032819 w 5032819"/>
              <a:gd name="connsiteY2" fmla="*/ 4268830 h 4268830"/>
              <a:gd name="connsiteX3" fmla="*/ 0 w 5032819"/>
              <a:gd name="connsiteY3" fmla="*/ 4268830 h 42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2819" h="4268830">
                <a:moveTo>
                  <a:pt x="0" y="0"/>
                </a:moveTo>
                <a:lnTo>
                  <a:pt x="5032819" y="0"/>
                </a:lnTo>
                <a:lnTo>
                  <a:pt x="5032819" y="4268830"/>
                </a:lnTo>
                <a:lnTo>
                  <a:pt x="0" y="4268830"/>
                </a:lnTo>
                <a:close/>
              </a:path>
            </a:pathLst>
          </a:custGeom>
        </p:spPr>
      </p:pic>
      <p:sp>
        <p:nvSpPr>
          <p:cNvPr id="16" name="Group 17"/>
          <p:cNvSpPr txBox="1"/>
          <p:nvPr/>
        </p:nvSpPr>
        <p:spPr>
          <a:xfrm>
            <a:off x="451233" y="2655683"/>
            <a:ext cx="3479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~Von</a:t>
            </a:r>
            <a:r>
              <a:rPr lang="ko-KR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Neumann Arch.</a:t>
            </a:r>
            <a:endParaRPr lang="zh-CN" altLang="en-US" sz="2500" b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Group 18"/>
          <p:cNvSpPr txBox="1"/>
          <p:nvPr/>
        </p:nvSpPr>
        <p:spPr>
          <a:xfrm>
            <a:off x="378023" y="3023792"/>
            <a:ext cx="3552548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코드는 가상 읽기 전용 메모리에 저장</a:t>
            </a:r>
            <a:endParaRPr lang="zh-CN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Group 17"/>
          <p:cNvSpPr txBox="1"/>
          <p:nvPr/>
        </p:nvSpPr>
        <p:spPr>
          <a:xfrm>
            <a:off x="8542773" y="2663315"/>
            <a:ext cx="2651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예외 코드 실행</a:t>
            </a:r>
            <a:endParaRPr lang="zh-CN" altLang="en-US" sz="2500" b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Group 18"/>
          <p:cNvSpPr txBox="1"/>
          <p:nvPr/>
        </p:nvSpPr>
        <p:spPr>
          <a:xfrm>
            <a:off x="8092379" y="3031424"/>
            <a:ext cx="3552548" cy="695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스택 </a:t>
            </a:r>
            <a:r>
              <a:rPr lang="ko-KR" altLang="en-US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언더플로우와</a:t>
            </a: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같은 상황에 상태 변경을 막는 예외 코드가 있습니다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zh-CN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29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roup 33"/>
          <p:cNvSpPr/>
          <p:nvPr/>
        </p:nvSpPr>
        <p:spPr>
          <a:xfrm>
            <a:off x="0" y="1329395"/>
            <a:ext cx="7747350" cy="5528605"/>
          </a:xfrm>
          <a:custGeom>
            <a:avLst/>
            <a:gdLst>
              <a:gd name="connsiteX0" fmla="*/ 2304401 w 7747350"/>
              <a:gd name="connsiteY0" fmla="*/ 1451 h 5528605"/>
              <a:gd name="connsiteX1" fmla="*/ 7724126 w 7747350"/>
              <a:gd name="connsiteY1" fmla="*/ 3639256 h 5528605"/>
              <a:gd name="connsiteX2" fmla="*/ 6950771 w 7747350"/>
              <a:gd name="connsiteY2" fmla="*/ 5465476 h 5528605"/>
              <a:gd name="connsiteX3" fmla="*/ 6852610 w 7747350"/>
              <a:gd name="connsiteY3" fmla="*/ 5528605 h 5528605"/>
              <a:gd name="connsiteX4" fmla="*/ 1883338 w 7747350"/>
              <a:gd name="connsiteY4" fmla="*/ 5528605 h 5528605"/>
              <a:gd name="connsiteX5" fmla="*/ 1873049 w 7747350"/>
              <a:gd name="connsiteY5" fmla="*/ 5521238 h 5528605"/>
              <a:gd name="connsiteX6" fmla="*/ 46976 w 7747350"/>
              <a:gd name="connsiteY6" fmla="*/ 3239206 h 5528605"/>
              <a:gd name="connsiteX7" fmla="*/ 2304401 w 7747350"/>
              <a:gd name="connsiteY7" fmla="*/ 1451 h 552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7350" h="5528605">
                <a:moveTo>
                  <a:pt x="2304401" y="1451"/>
                </a:moveTo>
                <a:cubicBezTo>
                  <a:pt x="3583926" y="68126"/>
                  <a:pt x="7305026" y="543180"/>
                  <a:pt x="7724126" y="3639256"/>
                </a:cubicBezTo>
                <a:cubicBezTo>
                  <a:pt x="7840807" y="4485393"/>
                  <a:pt x="7507780" y="5063212"/>
                  <a:pt x="6950771" y="5465476"/>
                </a:cubicBezTo>
                <a:lnTo>
                  <a:pt x="6852610" y="5528605"/>
                </a:lnTo>
                <a:lnTo>
                  <a:pt x="1883338" y="5528605"/>
                </a:lnTo>
                <a:lnTo>
                  <a:pt x="1873049" y="5521238"/>
                </a:lnTo>
                <a:cubicBezTo>
                  <a:pt x="955572" y="4817059"/>
                  <a:pt x="221998" y="3833784"/>
                  <a:pt x="46976" y="3239206"/>
                </a:cubicBezTo>
                <a:cubicBezTo>
                  <a:pt x="-264174" y="2182179"/>
                  <a:pt x="1024876" y="-65224"/>
                  <a:pt x="2304401" y="145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Group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58958"/>
            <a:ext cx="6765101" cy="5892185"/>
          </a:xfrm>
          <a:custGeom>
            <a:avLst/>
            <a:gdLst>
              <a:gd name="connsiteX0" fmla="*/ 0 w 7874000"/>
              <a:gd name="connsiteY0" fmla="*/ 0 h 6858000"/>
              <a:gd name="connsiteX1" fmla="*/ 7874000 w 7874000"/>
              <a:gd name="connsiteY1" fmla="*/ 0 h 6858000"/>
              <a:gd name="connsiteX2" fmla="*/ 7874000 w 7874000"/>
              <a:gd name="connsiteY2" fmla="*/ 6858000 h 6858000"/>
              <a:gd name="connsiteX3" fmla="*/ 0 w 787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4000" h="6858000">
                <a:moveTo>
                  <a:pt x="0" y="0"/>
                </a:moveTo>
                <a:lnTo>
                  <a:pt x="7874000" y="0"/>
                </a:lnTo>
                <a:lnTo>
                  <a:pt x="787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Group 28"/>
          <p:cNvSpPr txBox="1"/>
          <p:nvPr/>
        </p:nvSpPr>
        <p:spPr>
          <a:xfrm>
            <a:off x="1629095" y="1329395"/>
            <a:ext cx="971419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3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THANK YOU</a:t>
            </a:r>
            <a:endParaRPr lang="zh-CN" altLang="en-US" sz="5300" b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29894" y="2341544"/>
            <a:ext cx="5613400" cy="1026081"/>
            <a:chOff x="5962650" y="1910657"/>
            <a:chExt cx="5613400" cy="1026081"/>
          </a:xfrm>
        </p:grpSpPr>
        <p:sp>
          <p:nvSpPr>
            <p:cNvPr id="30" name="矩形 29"/>
            <p:cNvSpPr/>
            <p:nvPr/>
          </p:nvSpPr>
          <p:spPr>
            <a:xfrm>
              <a:off x="10579219" y="1910657"/>
              <a:ext cx="864000" cy="127000"/>
            </a:xfrm>
            <a:prstGeom prst="rect">
              <a:avLst/>
            </a:prstGeom>
            <a:solidFill>
              <a:srgbClr val="36E3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1" name="Group 30"/>
            <p:cNvSpPr txBox="1"/>
            <p:nvPr/>
          </p:nvSpPr>
          <p:spPr>
            <a:xfrm>
              <a:off x="5962650" y="2382740"/>
              <a:ext cx="5613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000" dirty="0">
                  <a:solidFill>
                    <a:srgbClr val="36E3FE"/>
                  </a:solidFill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BLOCKCHAIN</a:t>
              </a:r>
              <a:endParaRPr lang="zh-CN" altLang="en-US" sz="3000" dirty="0">
                <a:solidFill>
                  <a:srgbClr val="36E3FE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36" name="Audio Machine - Breath and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7731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34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oup 22"/>
          <p:cNvSpPr/>
          <p:nvPr/>
        </p:nvSpPr>
        <p:spPr>
          <a:xfrm>
            <a:off x="0" y="1867553"/>
            <a:ext cx="7734300" cy="4835042"/>
          </a:xfrm>
          <a:custGeom>
            <a:avLst/>
            <a:gdLst>
              <a:gd name="connsiteX0" fmla="*/ 2824163 w 7734300"/>
              <a:gd name="connsiteY0" fmla="*/ 586 h 4835042"/>
              <a:gd name="connsiteX1" fmla="*/ 4076700 w 7734300"/>
              <a:gd name="connsiteY1" fmla="*/ 218519 h 4835042"/>
              <a:gd name="connsiteX2" fmla="*/ 7734300 w 7734300"/>
              <a:gd name="connsiteY2" fmla="*/ 2166333 h 4835042"/>
              <a:gd name="connsiteX3" fmla="*/ 3543300 w 7734300"/>
              <a:gd name="connsiteY3" fmla="*/ 4704697 h 4835042"/>
              <a:gd name="connsiteX4" fmla="*/ 23924 w 7734300"/>
              <a:gd name="connsiteY4" fmla="*/ 2117429 h 4835042"/>
              <a:gd name="connsiteX5" fmla="*/ 0 w 7734300"/>
              <a:gd name="connsiteY5" fmla="*/ 2048518 h 4835042"/>
              <a:gd name="connsiteX6" fmla="*/ 0 w 7734300"/>
              <a:gd name="connsiteY6" fmla="*/ 1024863 h 4835042"/>
              <a:gd name="connsiteX7" fmla="*/ 28147 w 7734300"/>
              <a:gd name="connsiteY7" fmla="*/ 993173 h 4835042"/>
              <a:gd name="connsiteX8" fmla="*/ 1790700 w 7734300"/>
              <a:gd name="connsiteY8" fmla="*/ 189846 h 4835042"/>
              <a:gd name="connsiteX9" fmla="*/ 2824163 w 7734300"/>
              <a:gd name="connsiteY9" fmla="*/ 586 h 483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34300" h="4835042">
                <a:moveTo>
                  <a:pt x="2824163" y="586"/>
                </a:moveTo>
                <a:cubicBezTo>
                  <a:pt x="3184525" y="-6734"/>
                  <a:pt x="3581400" y="53812"/>
                  <a:pt x="4076700" y="218519"/>
                </a:cubicBezTo>
                <a:cubicBezTo>
                  <a:pt x="5067300" y="547933"/>
                  <a:pt x="7715250" y="691347"/>
                  <a:pt x="7734300" y="2166333"/>
                </a:cubicBezTo>
                <a:cubicBezTo>
                  <a:pt x="7620000" y="4441419"/>
                  <a:pt x="6191250" y="3901422"/>
                  <a:pt x="3543300" y="4704697"/>
                </a:cubicBezTo>
                <a:cubicBezTo>
                  <a:pt x="1309092" y="5382461"/>
                  <a:pt x="422040" y="3251802"/>
                  <a:pt x="23924" y="2117429"/>
                </a:cubicBezTo>
                <a:lnTo>
                  <a:pt x="0" y="2048518"/>
                </a:lnTo>
                <a:lnTo>
                  <a:pt x="0" y="1024863"/>
                </a:lnTo>
                <a:lnTo>
                  <a:pt x="28147" y="993173"/>
                </a:lnTo>
                <a:cubicBezTo>
                  <a:pt x="434082" y="599007"/>
                  <a:pt x="1310481" y="336635"/>
                  <a:pt x="1790700" y="189846"/>
                </a:cubicBezTo>
                <a:cubicBezTo>
                  <a:pt x="2139950" y="83091"/>
                  <a:pt x="2463800" y="7905"/>
                  <a:pt x="2824163" y="586"/>
                </a:cubicBezTo>
                <a:close/>
              </a:path>
            </a:pathLst>
          </a:custGeom>
          <a:solidFill>
            <a:srgbClr val="91C7F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Group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211"/>
            <a:ext cx="7181850" cy="553178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8114649" y="2715904"/>
            <a:ext cx="3898386" cy="2426500"/>
            <a:chOff x="8472096" y="2816270"/>
            <a:chExt cx="2235199" cy="2426500"/>
          </a:xfrm>
        </p:grpSpPr>
        <p:sp>
          <p:nvSpPr>
            <p:cNvPr id="14" name="Group 13"/>
            <p:cNvSpPr txBox="1"/>
            <p:nvPr/>
          </p:nvSpPr>
          <p:spPr>
            <a:xfrm>
              <a:off x="8472096" y="2816270"/>
              <a:ext cx="2235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01. </a:t>
              </a:r>
              <a:r>
                <a:rPr lang="en-US" altLang="zh-CN" sz="2400" b="1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Klaytn</a:t>
              </a:r>
              <a:r>
                <a:rPr lang="en-US" altLang="zh-CN" sz="24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Smart Contract</a:t>
              </a:r>
              <a:endParaRPr lang="zh-CN" altLang="en-US" sz="2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7" name="Group 16"/>
            <p:cNvSpPr txBox="1"/>
            <p:nvPr/>
          </p:nvSpPr>
          <p:spPr>
            <a:xfrm>
              <a:off x="8472096" y="3471215"/>
              <a:ext cx="2235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02. Execution Model</a:t>
              </a:r>
              <a:endParaRPr lang="zh-CN" altLang="en-US" sz="2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8" name="Group 17"/>
            <p:cNvSpPr txBox="1"/>
            <p:nvPr/>
          </p:nvSpPr>
          <p:spPr>
            <a:xfrm>
              <a:off x="8472096" y="4126160"/>
              <a:ext cx="2235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03. Computation Cost</a:t>
              </a:r>
              <a:endParaRPr lang="zh-CN" altLang="en-US" sz="2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9" name="Group 18"/>
            <p:cNvSpPr txBox="1"/>
            <p:nvPr/>
          </p:nvSpPr>
          <p:spPr>
            <a:xfrm>
              <a:off x="8472096" y="4781105"/>
              <a:ext cx="2235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04. </a:t>
              </a:r>
              <a:r>
                <a:rPr lang="en-US" altLang="zh-CN" sz="2400" b="1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Klaytn</a:t>
              </a:r>
              <a:r>
                <a:rPr lang="en-US" altLang="zh-CN" sz="24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Virtual Machine</a:t>
              </a:r>
              <a:endParaRPr lang="zh-CN" altLang="en-US" sz="2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930458" y="1262828"/>
            <a:ext cx="2701521" cy="891437"/>
            <a:chOff x="7930458" y="1262828"/>
            <a:chExt cx="2701521" cy="891437"/>
          </a:xfrm>
        </p:grpSpPr>
        <p:sp>
          <p:nvSpPr>
            <p:cNvPr id="10" name="Group 9"/>
            <p:cNvSpPr txBox="1"/>
            <p:nvPr/>
          </p:nvSpPr>
          <p:spPr>
            <a:xfrm>
              <a:off x="7930458" y="1262828"/>
              <a:ext cx="270152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CONTENTS</a:t>
              </a:r>
              <a:endParaRPr lang="zh-CN" altLang="en-US" sz="3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矩形 29"/>
            <p:cNvSpPr/>
            <p:nvPr/>
          </p:nvSpPr>
          <p:spPr>
            <a:xfrm>
              <a:off x="8218401" y="2027265"/>
              <a:ext cx="792000" cy="127000"/>
            </a:xfrm>
            <a:prstGeom prst="rect">
              <a:avLst/>
            </a:prstGeom>
            <a:solidFill>
              <a:srgbClr val="36E3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39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033237" y="0"/>
            <a:ext cx="4888338" cy="4888338"/>
            <a:chOff x="2287766" y="-130809"/>
            <a:chExt cx="4888338" cy="4888338"/>
          </a:xfrm>
        </p:grpSpPr>
        <p:pic>
          <p:nvPicPr>
            <p:cNvPr id="35" name="Group 34"/>
            <p:cNvPicPr>
              <a:picLocks noChangeAspect="1"/>
            </p:cNvPicPr>
            <p:nvPr/>
          </p:nvPicPr>
          <p:blipFill>
            <a:blip r:embed="rId3"/>
            <a:srcRect r="4141" b="4980"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Group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Group 14"/>
          <p:cNvSpPr txBox="1"/>
          <p:nvPr/>
        </p:nvSpPr>
        <p:spPr>
          <a:xfrm>
            <a:off x="4990410" y="2821179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Smart Contract</a:t>
            </a:r>
            <a:endParaRPr lang="zh-CN" altLang="en-US" sz="5400" b="1" i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Group 16"/>
          <p:cNvSpPr txBox="1"/>
          <p:nvPr/>
        </p:nvSpPr>
        <p:spPr>
          <a:xfrm>
            <a:off x="5007036" y="3601430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00" dirty="0" err="1">
                <a:solidFill>
                  <a:srgbClr val="47D6F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Klaytn</a:t>
            </a:r>
            <a:r>
              <a:rPr lang="en-US" altLang="zh-CN" sz="2900" dirty="0">
                <a:solidFill>
                  <a:srgbClr val="47D6F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sz="2900" dirty="0">
                <a:solidFill>
                  <a:srgbClr val="47D6F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스마트 </a:t>
            </a:r>
            <a:r>
              <a:rPr lang="ko-KR" altLang="en-US" sz="2900" dirty="0" err="1">
                <a:solidFill>
                  <a:srgbClr val="47D6F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컨트랙트</a:t>
            </a:r>
            <a:endParaRPr lang="zh-CN" altLang="en-US" sz="2900" dirty="0">
              <a:solidFill>
                <a:srgbClr val="47D6F4"/>
              </a:solidFill>
              <a:latin typeface="G마켓 산스 Medium" panose="02000000000000000000" pitchFamily="50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29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oup 9"/>
          <p:cNvSpPr/>
          <p:nvPr/>
        </p:nvSpPr>
        <p:spPr>
          <a:xfrm>
            <a:off x="4465320" y="1188720"/>
            <a:ext cx="7726680" cy="5669280"/>
          </a:xfrm>
          <a:custGeom>
            <a:avLst/>
            <a:gdLst>
              <a:gd name="connsiteX0" fmla="*/ 3964914 w 7374244"/>
              <a:gd name="connsiteY0" fmla="*/ 641 h 4914332"/>
              <a:gd name="connsiteX1" fmla="*/ 6792669 w 7374244"/>
              <a:gd name="connsiteY1" fmla="*/ 815982 h 4914332"/>
              <a:gd name="connsiteX2" fmla="*/ 7366225 w 7374244"/>
              <a:gd name="connsiteY2" fmla="*/ 2477144 h 4914332"/>
              <a:gd name="connsiteX3" fmla="*/ 6548094 w 7374244"/>
              <a:gd name="connsiteY3" fmla="*/ 4534541 h 4914332"/>
              <a:gd name="connsiteX4" fmla="*/ 6083444 w 7374244"/>
              <a:gd name="connsiteY4" fmla="*/ 4850950 h 4914332"/>
              <a:gd name="connsiteX5" fmla="*/ 5977693 w 7374244"/>
              <a:gd name="connsiteY5" fmla="*/ 4914332 h 4914332"/>
              <a:gd name="connsiteX6" fmla="*/ 867867 w 7374244"/>
              <a:gd name="connsiteY6" fmla="*/ 4914332 h 4914332"/>
              <a:gd name="connsiteX7" fmla="*/ 689507 w 7374244"/>
              <a:gd name="connsiteY7" fmla="*/ 4782396 h 4914332"/>
              <a:gd name="connsiteX8" fmla="*/ 55854 w 7374244"/>
              <a:gd name="connsiteY8" fmla="*/ 4138301 h 4914332"/>
              <a:gd name="connsiteX9" fmla="*/ 1239745 w 7374244"/>
              <a:gd name="connsiteY9" fmla="*/ 2461904 h 4914332"/>
              <a:gd name="connsiteX10" fmla="*/ 1818865 w 7374244"/>
              <a:gd name="connsiteY10" fmla="*/ 922663 h 4914332"/>
              <a:gd name="connsiteX11" fmla="*/ 3964914 w 7374244"/>
              <a:gd name="connsiteY11" fmla="*/ 641 h 491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74244" h="4914332">
                <a:moveTo>
                  <a:pt x="3964914" y="641"/>
                </a:moveTo>
                <a:cubicBezTo>
                  <a:pt x="4793881" y="-17139"/>
                  <a:pt x="6281664" y="337192"/>
                  <a:pt x="6792669" y="815982"/>
                </a:cubicBezTo>
                <a:cubicBezTo>
                  <a:pt x="7303674" y="1294772"/>
                  <a:pt x="7406987" y="1857384"/>
                  <a:pt x="7366225" y="2477144"/>
                </a:cubicBezTo>
                <a:cubicBezTo>
                  <a:pt x="7325463" y="3096904"/>
                  <a:pt x="7198799" y="4032892"/>
                  <a:pt x="6548094" y="4534541"/>
                </a:cubicBezTo>
                <a:cubicBezTo>
                  <a:pt x="6426087" y="4628600"/>
                  <a:pt x="6267590" y="4737126"/>
                  <a:pt x="6083444" y="4850950"/>
                </a:cubicBezTo>
                <a:lnTo>
                  <a:pt x="5977693" y="4914332"/>
                </a:lnTo>
                <a:lnTo>
                  <a:pt x="867867" y="4914332"/>
                </a:lnTo>
                <a:lnTo>
                  <a:pt x="689507" y="4782396"/>
                </a:lnTo>
                <a:cubicBezTo>
                  <a:pt x="385210" y="4547281"/>
                  <a:pt x="154134" y="4316498"/>
                  <a:pt x="55854" y="4138301"/>
                </a:cubicBezTo>
                <a:cubicBezTo>
                  <a:pt x="-258641" y="3568072"/>
                  <a:pt x="839695" y="3044834"/>
                  <a:pt x="1239745" y="2461904"/>
                </a:cubicBezTo>
                <a:cubicBezTo>
                  <a:pt x="1584380" y="1969144"/>
                  <a:pt x="1476430" y="1315093"/>
                  <a:pt x="1818865" y="922663"/>
                </a:cubicBezTo>
                <a:cubicBezTo>
                  <a:pt x="2161300" y="530233"/>
                  <a:pt x="3135947" y="18421"/>
                  <a:pt x="3964914" y="64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Group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9" y="1739560"/>
            <a:ext cx="5986931" cy="5118439"/>
          </a:xfrm>
          <a:prstGeom prst="rect">
            <a:avLst/>
          </a:prstGeom>
        </p:spPr>
      </p:pic>
      <p:pic>
        <p:nvPicPr>
          <p:cNvPr id="5" name="Grou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6" y="1107403"/>
            <a:ext cx="717711" cy="784166"/>
          </a:xfrm>
          <a:prstGeom prst="rect">
            <a:avLst/>
          </a:prstGeom>
        </p:spPr>
      </p:pic>
      <p:sp>
        <p:nvSpPr>
          <p:cNvPr id="13" name="Group 12"/>
          <p:cNvSpPr txBox="1"/>
          <p:nvPr/>
        </p:nvSpPr>
        <p:spPr>
          <a:xfrm>
            <a:off x="1914603" y="1289214"/>
            <a:ext cx="357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-120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Smart Contract</a:t>
            </a:r>
            <a:endParaRPr lang="zh-CN" altLang="en-US" sz="2800" b="1" spc="-120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Group 13"/>
          <p:cNvSpPr txBox="1"/>
          <p:nvPr/>
        </p:nvSpPr>
        <p:spPr>
          <a:xfrm>
            <a:off x="1013309" y="2040679"/>
            <a:ext cx="3779702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비즈니스 로직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게임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라이브러리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토큰 전송 등 </a:t>
            </a:r>
            <a:r>
              <a:rPr lang="en-US" altLang="ko-KR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Klaytn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블록체인과 상호 작용하는 모든 유형의 코드를 실행하는 프로그램</a:t>
            </a:r>
            <a:endParaRPr lang="en-US" altLang="zh-CN" sz="14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Solidity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지원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, Remix, Truffle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zh-CN" altLang="en-US" sz="1400" dirty="0">
              <a:latin typeface="G마켓 산스 Medium" panose="02000000000000000000" pitchFamily="50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G마켓 산스 Medium" panose="02000000000000000000" pitchFamily="50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2" name="Group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6" y="3872614"/>
            <a:ext cx="717711" cy="784166"/>
          </a:xfrm>
          <a:prstGeom prst="rect">
            <a:avLst/>
          </a:prstGeom>
        </p:spPr>
      </p:pic>
      <p:sp>
        <p:nvSpPr>
          <p:cNvPr id="23" name="Group 22"/>
          <p:cNvSpPr txBox="1"/>
          <p:nvPr/>
        </p:nvSpPr>
        <p:spPr>
          <a:xfrm>
            <a:off x="1914603" y="4052904"/>
            <a:ext cx="357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20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Low Execution Cost</a:t>
            </a:r>
            <a:endParaRPr lang="zh-CN" altLang="en-US" sz="2800" b="1" spc="-120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Group 23"/>
          <p:cNvSpPr txBox="1"/>
          <p:nvPr/>
        </p:nvSpPr>
        <p:spPr>
          <a:xfrm>
            <a:off x="1013309" y="4714864"/>
            <a:ext cx="3944585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수직적 확장과 연산의 병렬화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수평적 확장을 통해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Opcode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당 수수료 단가를 낮춤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Opcode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의 실행범위에 대해 실행비용을 동일한 레벨로 조정하는 모델을 사용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 (opcode-based fixed fee model)</a:t>
            </a:r>
            <a:endParaRPr lang="zh-CN" altLang="en-US" sz="1400" dirty="0">
              <a:latin typeface="G마켓 산스 Medium" panose="02000000000000000000" pitchFamily="50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G마켓 산스 Medium" panose="02000000000000000000" pitchFamily="50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55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033237" y="0"/>
            <a:ext cx="4888338" cy="4888338"/>
            <a:chOff x="2287766" y="-130809"/>
            <a:chExt cx="4888338" cy="4888338"/>
          </a:xfrm>
        </p:grpSpPr>
        <p:pic>
          <p:nvPicPr>
            <p:cNvPr id="35" name="Group 34"/>
            <p:cNvPicPr>
              <a:picLocks noChangeAspect="1"/>
            </p:cNvPicPr>
            <p:nvPr/>
          </p:nvPicPr>
          <p:blipFill>
            <a:blip r:embed="rId3"/>
            <a:srcRect r="4141" b="4980"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Group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Group 14"/>
          <p:cNvSpPr txBox="1"/>
          <p:nvPr/>
        </p:nvSpPr>
        <p:spPr>
          <a:xfrm>
            <a:off x="4990409" y="2821179"/>
            <a:ext cx="5789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Execution Model</a:t>
            </a:r>
            <a:endParaRPr lang="zh-CN" altLang="en-US" sz="5400" b="1" i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Group 16"/>
          <p:cNvSpPr txBox="1"/>
          <p:nvPr/>
        </p:nvSpPr>
        <p:spPr>
          <a:xfrm>
            <a:off x="5007036" y="3601430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00" dirty="0" err="1">
                <a:solidFill>
                  <a:srgbClr val="47D6F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Klaytn</a:t>
            </a:r>
            <a:r>
              <a:rPr lang="en-US" altLang="zh-CN" sz="2900" dirty="0">
                <a:solidFill>
                  <a:srgbClr val="47D6F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sz="2900" dirty="0">
                <a:solidFill>
                  <a:srgbClr val="47D6F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실행 모델</a:t>
            </a:r>
            <a:endParaRPr lang="zh-CN" altLang="en-US" sz="2900" dirty="0">
              <a:solidFill>
                <a:srgbClr val="47D6F4"/>
              </a:solidFill>
              <a:latin typeface="G마켓 산스 Medium" panose="02000000000000000000" pitchFamily="50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94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oup 9"/>
          <p:cNvSpPr/>
          <p:nvPr/>
        </p:nvSpPr>
        <p:spPr>
          <a:xfrm>
            <a:off x="4465320" y="1188720"/>
            <a:ext cx="7726680" cy="5669280"/>
          </a:xfrm>
          <a:custGeom>
            <a:avLst/>
            <a:gdLst>
              <a:gd name="connsiteX0" fmla="*/ 3964914 w 7374244"/>
              <a:gd name="connsiteY0" fmla="*/ 641 h 4914332"/>
              <a:gd name="connsiteX1" fmla="*/ 6792669 w 7374244"/>
              <a:gd name="connsiteY1" fmla="*/ 815982 h 4914332"/>
              <a:gd name="connsiteX2" fmla="*/ 7366225 w 7374244"/>
              <a:gd name="connsiteY2" fmla="*/ 2477144 h 4914332"/>
              <a:gd name="connsiteX3" fmla="*/ 6548094 w 7374244"/>
              <a:gd name="connsiteY3" fmla="*/ 4534541 h 4914332"/>
              <a:gd name="connsiteX4" fmla="*/ 6083444 w 7374244"/>
              <a:gd name="connsiteY4" fmla="*/ 4850950 h 4914332"/>
              <a:gd name="connsiteX5" fmla="*/ 5977693 w 7374244"/>
              <a:gd name="connsiteY5" fmla="*/ 4914332 h 4914332"/>
              <a:gd name="connsiteX6" fmla="*/ 867867 w 7374244"/>
              <a:gd name="connsiteY6" fmla="*/ 4914332 h 4914332"/>
              <a:gd name="connsiteX7" fmla="*/ 689507 w 7374244"/>
              <a:gd name="connsiteY7" fmla="*/ 4782396 h 4914332"/>
              <a:gd name="connsiteX8" fmla="*/ 55854 w 7374244"/>
              <a:gd name="connsiteY8" fmla="*/ 4138301 h 4914332"/>
              <a:gd name="connsiteX9" fmla="*/ 1239745 w 7374244"/>
              <a:gd name="connsiteY9" fmla="*/ 2461904 h 4914332"/>
              <a:gd name="connsiteX10" fmla="*/ 1818865 w 7374244"/>
              <a:gd name="connsiteY10" fmla="*/ 922663 h 4914332"/>
              <a:gd name="connsiteX11" fmla="*/ 3964914 w 7374244"/>
              <a:gd name="connsiteY11" fmla="*/ 641 h 491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74244" h="4914332">
                <a:moveTo>
                  <a:pt x="3964914" y="641"/>
                </a:moveTo>
                <a:cubicBezTo>
                  <a:pt x="4793881" y="-17139"/>
                  <a:pt x="6281664" y="337192"/>
                  <a:pt x="6792669" y="815982"/>
                </a:cubicBezTo>
                <a:cubicBezTo>
                  <a:pt x="7303674" y="1294772"/>
                  <a:pt x="7406987" y="1857384"/>
                  <a:pt x="7366225" y="2477144"/>
                </a:cubicBezTo>
                <a:cubicBezTo>
                  <a:pt x="7325463" y="3096904"/>
                  <a:pt x="7198799" y="4032892"/>
                  <a:pt x="6548094" y="4534541"/>
                </a:cubicBezTo>
                <a:cubicBezTo>
                  <a:pt x="6426087" y="4628600"/>
                  <a:pt x="6267590" y="4737126"/>
                  <a:pt x="6083444" y="4850950"/>
                </a:cubicBezTo>
                <a:lnTo>
                  <a:pt x="5977693" y="4914332"/>
                </a:lnTo>
                <a:lnTo>
                  <a:pt x="867867" y="4914332"/>
                </a:lnTo>
                <a:lnTo>
                  <a:pt x="689507" y="4782396"/>
                </a:lnTo>
                <a:cubicBezTo>
                  <a:pt x="385210" y="4547281"/>
                  <a:pt x="154134" y="4316498"/>
                  <a:pt x="55854" y="4138301"/>
                </a:cubicBezTo>
                <a:cubicBezTo>
                  <a:pt x="-258641" y="3568072"/>
                  <a:pt x="839695" y="3044834"/>
                  <a:pt x="1239745" y="2461904"/>
                </a:cubicBezTo>
                <a:cubicBezTo>
                  <a:pt x="1584380" y="1969144"/>
                  <a:pt x="1476430" y="1315093"/>
                  <a:pt x="1818865" y="922663"/>
                </a:cubicBezTo>
                <a:cubicBezTo>
                  <a:pt x="2161300" y="530233"/>
                  <a:pt x="3135947" y="18421"/>
                  <a:pt x="3964914" y="64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Group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9" y="1739560"/>
            <a:ext cx="5986931" cy="5118439"/>
          </a:xfrm>
          <a:prstGeom prst="rect">
            <a:avLst/>
          </a:prstGeom>
        </p:spPr>
      </p:pic>
      <p:pic>
        <p:nvPicPr>
          <p:cNvPr id="5" name="Grou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6" y="1107403"/>
            <a:ext cx="717711" cy="784166"/>
          </a:xfrm>
          <a:prstGeom prst="rect">
            <a:avLst/>
          </a:prstGeom>
        </p:spPr>
      </p:pic>
      <p:sp>
        <p:nvSpPr>
          <p:cNvPr id="13" name="Group 12"/>
          <p:cNvSpPr txBox="1"/>
          <p:nvPr/>
        </p:nvSpPr>
        <p:spPr>
          <a:xfrm>
            <a:off x="1914603" y="1289214"/>
            <a:ext cx="357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-120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Execution Model</a:t>
            </a:r>
            <a:endParaRPr lang="zh-CN" altLang="en-US" sz="2800" b="1" spc="-120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Group 13"/>
          <p:cNvSpPr txBox="1"/>
          <p:nvPr/>
        </p:nvSpPr>
        <p:spPr>
          <a:xfrm>
            <a:off x="1013309" y="2040679"/>
            <a:ext cx="3779702" cy="5559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트랜잭션들은 블록에 저장되기 위해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CN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으로 보내짐</a:t>
            </a:r>
            <a:endParaRPr lang="en-US" altLang="zh-CN" sz="14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CN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은 블록 가스 한도나 블록 생성 제한 시간에 도달할 때까지 트랜잭션을 모읍니다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.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그 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, CN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은 트랜잭션이 담긴 블록을 생성합니다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블록 생성이 끝나면 블록은 다른 모든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CN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들로 전파됩니다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.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다른 모든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CN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들은 전파된 블록을 검증하고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BFT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합의 알고리즘을 이용하여 검증 결과에 대한 합의에 도달합니다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연산 비용 한도보다 실행비용이 큰 트랜잭션은 버려지게 됩니다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함초롬돋움" panose="02030504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zh-CN" altLang="en-US" sz="1400" dirty="0">
              <a:latin typeface="G마켓 산스 Medium" panose="02000000000000000000" pitchFamily="50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G마켓 산스 Medium" panose="02000000000000000000" pitchFamily="50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996112" y="731520"/>
            <a:ext cx="10552311" cy="5303520"/>
            <a:chOff x="996112" y="731520"/>
            <a:chExt cx="10552311" cy="5303520"/>
          </a:xfrm>
        </p:grpSpPr>
        <p:grpSp>
          <p:nvGrpSpPr>
            <p:cNvPr id="30" name="Group 29"/>
            <p:cNvGrpSpPr/>
            <p:nvPr/>
          </p:nvGrpSpPr>
          <p:grpSpPr>
            <a:xfrm>
              <a:off x="996112" y="731520"/>
              <a:ext cx="3931920" cy="5303520"/>
              <a:chOff x="996112" y="731520"/>
              <a:chExt cx="3931920" cy="5303520"/>
            </a:xfrm>
          </p:grpSpPr>
          <p:sp>
            <p:nvSpPr>
              <p:cNvPr id="11" name="Group 10"/>
              <p:cNvSpPr/>
              <p:nvPr/>
            </p:nvSpPr>
            <p:spPr>
              <a:xfrm>
                <a:off x="996112" y="731520"/>
                <a:ext cx="3600811" cy="5303520"/>
              </a:xfrm>
              <a:prstGeom prst="roundRect">
                <a:avLst>
                  <a:gd name="adj" fmla="val 387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6" name="Group 15"/>
              <p:cNvSpPr/>
              <p:nvPr/>
            </p:nvSpPr>
            <p:spPr>
              <a:xfrm>
                <a:off x="996112" y="731520"/>
                <a:ext cx="3931920" cy="2164080"/>
              </a:xfrm>
              <a:prstGeom prst="roundRect">
                <a:avLst>
                  <a:gd name="adj" fmla="val 3876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7" name="Group 16"/>
              <p:cNvSpPr/>
              <p:nvPr/>
            </p:nvSpPr>
            <p:spPr>
              <a:xfrm>
                <a:off x="1698693" y="832009"/>
                <a:ext cx="1412513" cy="1412513"/>
              </a:xfrm>
              <a:prstGeom prst="ellipse">
                <a:avLst/>
              </a:prstGeom>
              <a:solidFill>
                <a:srgbClr val="91C7F6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8" name="Group 17"/>
              <p:cNvSpPr/>
              <p:nvPr/>
            </p:nvSpPr>
            <p:spPr>
              <a:xfrm>
                <a:off x="3055399" y="1691458"/>
                <a:ext cx="758113" cy="758113"/>
              </a:xfrm>
              <a:prstGeom prst="ellipse">
                <a:avLst/>
              </a:prstGeom>
              <a:solidFill>
                <a:srgbClr val="91C7F6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pic>
            <p:nvPicPr>
              <p:cNvPr id="5" name="Group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557" y="1193362"/>
                <a:ext cx="1347920" cy="1347920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7616503" y="731520"/>
              <a:ext cx="3931920" cy="5303520"/>
              <a:chOff x="7616503" y="731520"/>
              <a:chExt cx="3931920" cy="5303520"/>
            </a:xfrm>
          </p:grpSpPr>
          <p:sp>
            <p:nvSpPr>
              <p:cNvPr id="12" name="Group 11"/>
              <p:cNvSpPr/>
              <p:nvPr/>
            </p:nvSpPr>
            <p:spPr>
              <a:xfrm>
                <a:off x="7947612" y="731520"/>
                <a:ext cx="3600811" cy="5303520"/>
              </a:xfrm>
              <a:prstGeom prst="roundRect">
                <a:avLst>
                  <a:gd name="adj" fmla="val 387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" name="Group 18"/>
              <p:cNvSpPr/>
              <p:nvPr/>
            </p:nvSpPr>
            <p:spPr>
              <a:xfrm>
                <a:off x="7616503" y="731520"/>
                <a:ext cx="3931920" cy="2164080"/>
              </a:xfrm>
              <a:prstGeom prst="roundRect">
                <a:avLst>
                  <a:gd name="adj" fmla="val 3876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" name="Group 19"/>
              <p:cNvSpPr/>
              <p:nvPr/>
            </p:nvSpPr>
            <p:spPr>
              <a:xfrm>
                <a:off x="8558463" y="897777"/>
                <a:ext cx="1412513" cy="1412513"/>
              </a:xfrm>
              <a:prstGeom prst="ellipse">
                <a:avLst/>
              </a:prstGeom>
              <a:solidFill>
                <a:srgbClr val="91C7F6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" name="Group 20"/>
              <p:cNvSpPr/>
              <p:nvPr/>
            </p:nvSpPr>
            <p:spPr>
              <a:xfrm>
                <a:off x="9915169" y="1757226"/>
                <a:ext cx="758113" cy="758113"/>
              </a:xfrm>
              <a:prstGeom prst="ellipse">
                <a:avLst/>
              </a:prstGeom>
              <a:solidFill>
                <a:srgbClr val="91C7F6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pic>
            <p:nvPicPr>
              <p:cNvPr id="6" name="Group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74372" y="1194179"/>
                <a:ext cx="1347291" cy="1347291"/>
              </a:xfrm>
              <a:prstGeom prst="rect">
                <a:avLst/>
              </a:prstGeom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236720" y="487680"/>
            <a:ext cx="3931920" cy="5791200"/>
            <a:chOff x="4236720" y="487680"/>
            <a:chExt cx="3931920" cy="5791200"/>
          </a:xfrm>
        </p:grpSpPr>
        <p:sp>
          <p:nvSpPr>
            <p:cNvPr id="10" name="Group 9"/>
            <p:cNvSpPr/>
            <p:nvPr/>
          </p:nvSpPr>
          <p:spPr>
            <a:xfrm>
              <a:off x="4236720" y="487680"/>
              <a:ext cx="3931920" cy="5791200"/>
            </a:xfrm>
            <a:prstGeom prst="roundRect">
              <a:avLst>
                <a:gd name="adj" fmla="val 387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>
              <a:off x="4236720" y="487680"/>
              <a:ext cx="3931920" cy="2164080"/>
            </a:xfrm>
            <a:prstGeom prst="roundRect">
              <a:avLst>
                <a:gd name="adj" fmla="val 3876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Group 13"/>
            <p:cNvSpPr/>
            <p:nvPr/>
          </p:nvSpPr>
          <p:spPr>
            <a:xfrm>
              <a:off x="5017111" y="609599"/>
              <a:ext cx="1412513" cy="1412513"/>
            </a:xfrm>
            <a:prstGeom prst="ellipse">
              <a:avLst/>
            </a:pr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Group 14"/>
            <p:cNvSpPr/>
            <p:nvPr/>
          </p:nvSpPr>
          <p:spPr>
            <a:xfrm>
              <a:off x="6373817" y="1469048"/>
              <a:ext cx="758113" cy="758113"/>
            </a:xfrm>
            <a:prstGeom prst="ellipse">
              <a:avLst/>
            </a:pr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3" name="Group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738" y="897777"/>
              <a:ext cx="1343885" cy="134388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604539" y="3016889"/>
            <a:ext cx="3232991" cy="2618075"/>
            <a:chOff x="4604539" y="3016889"/>
            <a:chExt cx="3232991" cy="2618075"/>
          </a:xfrm>
        </p:grpSpPr>
        <p:sp>
          <p:nvSpPr>
            <p:cNvPr id="24" name="Group 23"/>
            <p:cNvSpPr txBox="1"/>
            <p:nvPr/>
          </p:nvSpPr>
          <p:spPr>
            <a:xfrm>
              <a:off x="4895154" y="3016889"/>
              <a:ext cx="26517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Account</a:t>
              </a:r>
              <a:endParaRPr lang="zh-CN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Group 24"/>
            <p:cNvSpPr txBox="1"/>
            <p:nvPr/>
          </p:nvSpPr>
          <p:spPr>
            <a:xfrm>
              <a:off x="4604539" y="3646343"/>
              <a:ext cx="3232991" cy="1988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Klaytn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의 계정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(account)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은 개인의 잔액이나 스마트 </a:t>
              </a:r>
              <a:r>
                <a:rPr lang="ko-KR" altLang="en-US" sz="14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컨트랙트에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 관한 정보를 포함하는 데이터 구조입니다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. </a:t>
              </a:r>
              <a:r>
                <a:rPr lang="en-US" altLang="ko-KR" sz="14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Klaytn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은 계정 모델을 재설계하여 더 나은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DX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및 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UX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를 제공하도록 만들었습니다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.</a:t>
              </a:r>
              <a:endParaRPr lang="zh-CN" altLang="en-US" sz="1400" dirty="0">
                <a:latin typeface="G마켓 산스 Medium" panose="02000000000000000000" pitchFamily="50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419405" y="3256953"/>
            <a:ext cx="9721532" cy="2618075"/>
            <a:chOff x="1419405" y="3256953"/>
            <a:chExt cx="9721532" cy="2618075"/>
          </a:xfrm>
        </p:grpSpPr>
        <p:sp>
          <p:nvSpPr>
            <p:cNvPr id="22" name="Group 21"/>
            <p:cNvSpPr txBox="1"/>
            <p:nvPr/>
          </p:nvSpPr>
          <p:spPr>
            <a:xfrm>
              <a:off x="1419405" y="3256953"/>
              <a:ext cx="26517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Transaction</a:t>
              </a:r>
              <a:endParaRPr lang="zh-CN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3" name="Group 22"/>
            <p:cNvSpPr txBox="1"/>
            <p:nvPr/>
          </p:nvSpPr>
          <p:spPr>
            <a:xfrm>
              <a:off x="1467899" y="3886407"/>
              <a:ext cx="2554772" cy="1681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블록체인 플랫폼의 트랜잭션은 블록체인의 상태를 변경하는 노드간 전송되는 메시지입니다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트랜잭션은 여러 종류로 분류되어 있습니다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.</a:t>
              </a:r>
              <a:endParaRPr lang="zh-CN" altLang="en-US" sz="1400" dirty="0">
                <a:latin typeface="G마켓 산스 Medium" panose="02000000000000000000" pitchFamily="50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6" name="Group 25"/>
            <p:cNvSpPr txBox="1"/>
            <p:nvPr/>
          </p:nvSpPr>
          <p:spPr>
            <a:xfrm>
              <a:off x="8489177" y="3256953"/>
              <a:ext cx="26517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State</a:t>
              </a:r>
              <a:endParaRPr lang="zh-CN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7" name="Group 26"/>
            <p:cNvSpPr txBox="1"/>
            <p:nvPr/>
          </p:nvSpPr>
          <p:spPr>
            <a:xfrm>
              <a:off x="8537671" y="3886407"/>
              <a:ext cx="2554772" cy="1988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Klaytn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의 상태는 계정 상태를 모은 것입니다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. </a:t>
              </a:r>
              <a:r>
                <a:rPr lang="en-US" altLang="ko-KR" sz="14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Klaytn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의 노드들이 같은 블록들을 같은 순서대로 처리했다면 상태는 </a:t>
              </a:r>
              <a:r>
                <a:rPr lang="en-US" altLang="ko-KR" sz="14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Klaytn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네트워크의 모든 노드에서 동일해야 합니다</a:t>
              </a:r>
              <a:r>
                <a: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함초롬돋움" panose="02030504000101010101" pitchFamily="18" charset="-127"/>
                </a:rPr>
                <a:t>.</a:t>
              </a:r>
              <a:endParaRPr lang="zh-CN" altLang="en-US" sz="1400" dirty="0">
                <a:latin typeface="G마켓 산스 Medium" panose="02000000000000000000" pitchFamily="50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01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/>
          <p:cNvSpPr/>
          <p:nvPr/>
        </p:nvSpPr>
        <p:spPr>
          <a:xfrm>
            <a:off x="3027300" y="929563"/>
            <a:ext cx="6070979" cy="4878089"/>
          </a:xfrm>
          <a:custGeom>
            <a:avLst/>
            <a:gdLst>
              <a:gd name="connsiteX0" fmla="*/ 0 w 6675120"/>
              <a:gd name="connsiteY0" fmla="*/ 2484120 h 4968240"/>
              <a:gd name="connsiteX1" fmla="*/ 3337560 w 6675120"/>
              <a:gd name="connsiteY1" fmla="*/ 0 h 4968240"/>
              <a:gd name="connsiteX2" fmla="*/ 6675120 w 6675120"/>
              <a:gd name="connsiteY2" fmla="*/ 2484120 h 4968240"/>
              <a:gd name="connsiteX3" fmla="*/ 3337560 w 6675120"/>
              <a:gd name="connsiteY3" fmla="*/ 4968240 h 4968240"/>
              <a:gd name="connsiteX4" fmla="*/ 0 w 6675120"/>
              <a:gd name="connsiteY4" fmla="*/ 2484120 h 4968240"/>
              <a:gd name="connsiteX0" fmla="*/ 18479 w 6693599"/>
              <a:gd name="connsiteY0" fmla="*/ 3215640 h 5699760"/>
              <a:gd name="connsiteX1" fmla="*/ 4651439 w 6693599"/>
              <a:gd name="connsiteY1" fmla="*/ 0 h 5699760"/>
              <a:gd name="connsiteX2" fmla="*/ 6693599 w 6693599"/>
              <a:gd name="connsiteY2" fmla="*/ 3215640 h 5699760"/>
              <a:gd name="connsiteX3" fmla="*/ 3356039 w 6693599"/>
              <a:gd name="connsiteY3" fmla="*/ 5699760 h 5699760"/>
              <a:gd name="connsiteX4" fmla="*/ 18479 w 6693599"/>
              <a:gd name="connsiteY4" fmla="*/ 3215640 h 5699760"/>
              <a:gd name="connsiteX0" fmla="*/ 13249 w 6459769"/>
              <a:gd name="connsiteY0" fmla="*/ 3216588 h 5701678"/>
              <a:gd name="connsiteX1" fmla="*/ 4646209 w 6459769"/>
              <a:gd name="connsiteY1" fmla="*/ 948 h 5701678"/>
              <a:gd name="connsiteX2" fmla="*/ 6459769 w 6459769"/>
              <a:gd name="connsiteY2" fmla="*/ 2942268 h 5701678"/>
              <a:gd name="connsiteX3" fmla="*/ 3350809 w 6459769"/>
              <a:gd name="connsiteY3" fmla="*/ 5700708 h 5701678"/>
              <a:gd name="connsiteX4" fmla="*/ 13249 w 6459769"/>
              <a:gd name="connsiteY4" fmla="*/ 3216588 h 5701678"/>
              <a:gd name="connsiteX0" fmla="*/ 11172 w 6457692"/>
              <a:gd name="connsiteY0" fmla="*/ 3216588 h 4879431"/>
              <a:gd name="connsiteX1" fmla="*/ 4644132 w 6457692"/>
              <a:gd name="connsiteY1" fmla="*/ 948 h 4879431"/>
              <a:gd name="connsiteX2" fmla="*/ 6457692 w 6457692"/>
              <a:gd name="connsiteY2" fmla="*/ 2942268 h 4879431"/>
              <a:gd name="connsiteX3" fmla="*/ 3440172 w 6457692"/>
              <a:gd name="connsiteY3" fmla="*/ 4877748 h 4879431"/>
              <a:gd name="connsiteX4" fmla="*/ 11172 w 6457692"/>
              <a:gd name="connsiteY4" fmla="*/ 3216588 h 4879431"/>
              <a:gd name="connsiteX0" fmla="*/ 12720 w 6063000"/>
              <a:gd name="connsiteY0" fmla="*/ 3017596 h 4876989"/>
              <a:gd name="connsiteX1" fmla="*/ 4249440 w 6063000"/>
              <a:gd name="connsiteY1" fmla="*/ 76 h 4876989"/>
              <a:gd name="connsiteX2" fmla="*/ 6063000 w 6063000"/>
              <a:gd name="connsiteY2" fmla="*/ 2941396 h 4876989"/>
              <a:gd name="connsiteX3" fmla="*/ 3045480 w 6063000"/>
              <a:gd name="connsiteY3" fmla="*/ 4876876 h 4876989"/>
              <a:gd name="connsiteX4" fmla="*/ 12720 w 6063000"/>
              <a:gd name="connsiteY4" fmla="*/ 3017596 h 4876989"/>
              <a:gd name="connsiteX0" fmla="*/ 20699 w 6070979"/>
              <a:gd name="connsiteY0" fmla="*/ 3017596 h 4878089"/>
              <a:gd name="connsiteX1" fmla="*/ 4257419 w 6070979"/>
              <a:gd name="connsiteY1" fmla="*/ 76 h 4878089"/>
              <a:gd name="connsiteX2" fmla="*/ 6070979 w 6070979"/>
              <a:gd name="connsiteY2" fmla="*/ 2941396 h 4878089"/>
              <a:gd name="connsiteX3" fmla="*/ 3053459 w 6070979"/>
              <a:gd name="connsiteY3" fmla="*/ 4876876 h 4878089"/>
              <a:gd name="connsiteX4" fmla="*/ 20699 w 6070979"/>
              <a:gd name="connsiteY4" fmla="*/ 3017596 h 487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0979" h="4878089">
                <a:moveTo>
                  <a:pt x="20699" y="3017596"/>
                </a:moveTo>
                <a:cubicBezTo>
                  <a:pt x="282319" y="1198956"/>
                  <a:pt x="3249039" y="12776"/>
                  <a:pt x="4257419" y="76"/>
                </a:cubicBezTo>
                <a:cubicBezTo>
                  <a:pt x="5265799" y="-12624"/>
                  <a:pt x="6070979" y="1569454"/>
                  <a:pt x="6070979" y="2941396"/>
                </a:cubicBezTo>
                <a:cubicBezTo>
                  <a:pt x="6070979" y="4313338"/>
                  <a:pt x="4061839" y="4864176"/>
                  <a:pt x="3053459" y="4876876"/>
                </a:cubicBezTo>
                <a:cubicBezTo>
                  <a:pt x="2045079" y="4889576"/>
                  <a:pt x="-240921" y="4836236"/>
                  <a:pt x="20699" y="3017596"/>
                </a:cubicBezTo>
                <a:close/>
              </a:path>
            </a:pathLst>
          </a:custGeom>
          <a:solidFill>
            <a:srgbClr val="91C7F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Group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36" y="472440"/>
            <a:ext cx="6001232" cy="4861560"/>
          </a:xfrm>
          <a:prstGeom prst="rect">
            <a:avLst/>
          </a:prstGeom>
        </p:spPr>
      </p:pic>
      <p:sp>
        <p:nvSpPr>
          <p:cNvPr id="11" name="Group 9"/>
          <p:cNvSpPr txBox="1"/>
          <p:nvPr/>
        </p:nvSpPr>
        <p:spPr>
          <a:xfrm>
            <a:off x="576534" y="472440"/>
            <a:ext cx="3576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State</a:t>
            </a:r>
            <a:endParaRPr lang="zh-CN" altLang="en-US" sz="3000" b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Group 10"/>
          <p:cNvSpPr txBox="1"/>
          <p:nvPr/>
        </p:nvSpPr>
        <p:spPr>
          <a:xfrm>
            <a:off x="576534" y="1212667"/>
            <a:ext cx="3779702" cy="1342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Nonce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Balance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StorageRoot</a:t>
            </a:r>
            <a:endParaRPr lang="en-US" altLang="zh-CN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CodeHash</a:t>
            </a:r>
            <a:endParaRPr lang="zh-CN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Group 9"/>
          <p:cNvSpPr txBox="1"/>
          <p:nvPr/>
        </p:nvSpPr>
        <p:spPr>
          <a:xfrm>
            <a:off x="7924985" y="3816388"/>
            <a:ext cx="3576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Block</a:t>
            </a:r>
            <a:endParaRPr lang="zh-CN" altLang="en-US" sz="3000" b="1" dirty="0"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Group 10"/>
          <p:cNvSpPr txBox="1"/>
          <p:nvPr/>
        </p:nvSpPr>
        <p:spPr>
          <a:xfrm>
            <a:off x="7924985" y="4556615"/>
            <a:ext cx="3779702" cy="198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ParentHash</a:t>
            </a:r>
            <a:r>
              <a:rPr lang="en-US" altLang="zh-CN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	- Number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Rewardbase</a:t>
            </a:r>
            <a:r>
              <a:rPr lang="en-US" altLang="zh-CN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	- </a:t>
            </a:r>
            <a:r>
              <a:rPr lang="en-US" altLang="zh-CN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GasUsed</a:t>
            </a:r>
            <a:endParaRPr lang="en-US" altLang="zh-CN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Root			- Time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TxnHash</a:t>
            </a:r>
            <a:r>
              <a:rPr lang="en-US" altLang="zh-CN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		- Extra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ReceiptHash</a:t>
            </a:r>
            <a:r>
              <a:rPr lang="en-US" altLang="zh-CN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	- Transactions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Bloom</a:t>
            </a:r>
            <a:endParaRPr lang="zh-CN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23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33553" y="1171879"/>
            <a:ext cx="2111708" cy="1985869"/>
            <a:chOff x="689713" y="1019479"/>
            <a:chExt cx="2111708" cy="1985869"/>
          </a:xfrm>
        </p:grpSpPr>
        <p:sp>
          <p:nvSpPr>
            <p:cNvPr id="4" name="Group 3"/>
            <p:cNvSpPr/>
            <p:nvPr/>
          </p:nvSpPr>
          <p:spPr>
            <a:xfrm>
              <a:off x="689713" y="1019479"/>
              <a:ext cx="2111708" cy="1985869"/>
            </a:xfrm>
            <a:custGeom>
              <a:avLst/>
              <a:gdLst>
                <a:gd name="connsiteX0" fmla="*/ 0 w 4290060"/>
                <a:gd name="connsiteY0" fmla="*/ 2145030 h 4290060"/>
                <a:gd name="connsiteX1" fmla="*/ 2145030 w 4290060"/>
                <a:gd name="connsiteY1" fmla="*/ 0 h 4290060"/>
                <a:gd name="connsiteX2" fmla="*/ 4290060 w 4290060"/>
                <a:gd name="connsiteY2" fmla="*/ 2145030 h 4290060"/>
                <a:gd name="connsiteX3" fmla="*/ 2145030 w 4290060"/>
                <a:gd name="connsiteY3" fmla="*/ 4290060 h 4290060"/>
                <a:gd name="connsiteX4" fmla="*/ 0 w 4290060"/>
                <a:gd name="connsiteY4" fmla="*/ 2145030 h 4290060"/>
                <a:gd name="connsiteX0" fmla="*/ 0 w 4107180"/>
                <a:gd name="connsiteY0" fmla="*/ 2145030 h 4290060"/>
                <a:gd name="connsiteX1" fmla="*/ 1962150 w 4107180"/>
                <a:gd name="connsiteY1" fmla="*/ 0 h 4290060"/>
                <a:gd name="connsiteX2" fmla="*/ 4107180 w 4107180"/>
                <a:gd name="connsiteY2" fmla="*/ 2145030 h 4290060"/>
                <a:gd name="connsiteX3" fmla="*/ 1962150 w 4107180"/>
                <a:gd name="connsiteY3" fmla="*/ 4290060 h 4290060"/>
                <a:gd name="connsiteX4" fmla="*/ 0 w 4107180"/>
                <a:gd name="connsiteY4" fmla="*/ 2145030 h 4290060"/>
                <a:gd name="connsiteX0" fmla="*/ 1854 w 4109034"/>
                <a:gd name="connsiteY0" fmla="*/ 1901190 h 4046220"/>
                <a:gd name="connsiteX1" fmla="*/ 2314524 w 4109034"/>
                <a:gd name="connsiteY1" fmla="*/ 0 h 4046220"/>
                <a:gd name="connsiteX2" fmla="*/ 4109034 w 4109034"/>
                <a:gd name="connsiteY2" fmla="*/ 1901190 h 4046220"/>
                <a:gd name="connsiteX3" fmla="*/ 1964004 w 4109034"/>
                <a:gd name="connsiteY3" fmla="*/ 4046220 h 4046220"/>
                <a:gd name="connsiteX4" fmla="*/ 1854 w 4109034"/>
                <a:gd name="connsiteY4" fmla="*/ 1901190 h 404622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149" h="3863340">
                  <a:moveTo>
                    <a:pt x="969" y="1901190"/>
                  </a:moveTo>
                  <a:cubicBezTo>
                    <a:pt x="44149" y="784860"/>
                    <a:pt x="1629109" y="0"/>
                    <a:pt x="2313639" y="0"/>
                  </a:cubicBezTo>
                  <a:cubicBezTo>
                    <a:pt x="2998169" y="0"/>
                    <a:pt x="4108149" y="716523"/>
                    <a:pt x="4108149" y="1901190"/>
                  </a:cubicBezTo>
                  <a:cubicBezTo>
                    <a:pt x="4108149" y="3085857"/>
                    <a:pt x="2739089" y="3863340"/>
                    <a:pt x="2054559" y="3863340"/>
                  </a:cubicBezTo>
                  <a:cubicBezTo>
                    <a:pt x="1370029" y="3863340"/>
                    <a:pt x="-42211" y="3017520"/>
                    <a:pt x="969" y="1901190"/>
                  </a:cubicBezTo>
                  <a:close/>
                </a:path>
              </a:pathLst>
            </a:custGeom>
            <a:solidFill>
              <a:srgbClr val="E0D4F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13" name="Group 1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70"/>
            <a:stretch>
              <a:fillRect/>
            </a:stretch>
          </p:blipFill>
          <p:spPr>
            <a:xfrm>
              <a:off x="871680" y="1360170"/>
              <a:ext cx="1747775" cy="1645178"/>
            </a:xfrm>
            <a:custGeom>
              <a:avLst/>
              <a:gdLst>
                <a:gd name="connsiteX0" fmla="*/ 337716 w 2970938"/>
                <a:gd name="connsiteY0" fmla="*/ 0 h 2796540"/>
                <a:gd name="connsiteX1" fmla="*/ 2855605 w 2970938"/>
                <a:gd name="connsiteY1" fmla="*/ 0 h 2796540"/>
                <a:gd name="connsiteX2" fmla="*/ 2941840 w 2970938"/>
                <a:gd name="connsiteY2" fmla="*/ 101576 h 2796540"/>
                <a:gd name="connsiteX3" fmla="*/ 2970938 w 2970938"/>
                <a:gd name="connsiteY3" fmla="*/ 143303 h 2796540"/>
                <a:gd name="connsiteX4" fmla="*/ 2970938 w 2970938"/>
                <a:gd name="connsiteY4" fmla="*/ 1955189 h 2796540"/>
                <a:gd name="connsiteX5" fmla="*/ 2870213 w 2970938"/>
                <a:gd name="connsiteY5" fmla="*/ 2079433 h 2796540"/>
                <a:gd name="connsiteX6" fmla="*/ 1485893 w 2970938"/>
                <a:gd name="connsiteY6" fmla="*/ 2796540 h 2796540"/>
                <a:gd name="connsiteX7" fmla="*/ 84992 w 2970938"/>
                <a:gd name="connsiteY7" fmla="*/ 2053193 h 2796540"/>
                <a:gd name="connsiteX8" fmla="*/ 0 w 2970938"/>
                <a:gd name="connsiteY8" fmla="*/ 1948320 h 2796540"/>
                <a:gd name="connsiteX9" fmla="*/ 0 w 2970938"/>
                <a:gd name="connsiteY9" fmla="*/ 335007 h 2796540"/>
                <a:gd name="connsiteX10" fmla="*/ 56457 w 2970938"/>
                <a:gd name="connsiteY10" fmla="*/ 264570 h 2796540"/>
                <a:gd name="connsiteX11" fmla="*/ 335920 w 2970938"/>
                <a:gd name="connsiteY11" fmla="*/ 1333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0938" h="2796540">
                  <a:moveTo>
                    <a:pt x="337716" y="0"/>
                  </a:moveTo>
                  <a:lnTo>
                    <a:pt x="2855605" y="0"/>
                  </a:lnTo>
                  <a:lnTo>
                    <a:pt x="2941840" y="101576"/>
                  </a:lnTo>
                  <a:lnTo>
                    <a:pt x="2970938" y="143303"/>
                  </a:lnTo>
                  <a:lnTo>
                    <a:pt x="2970938" y="1955189"/>
                  </a:lnTo>
                  <a:lnTo>
                    <a:pt x="2870213" y="2079433"/>
                  </a:lnTo>
                  <a:cubicBezTo>
                    <a:pt x="2467183" y="2531173"/>
                    <a:pt x="1859717" y="2796540"/>
                    <a:pt x="1485893" y="2796540"/>
                  </a:cubicBezTo>
                  <a:cubicBezTo>
                    <a:pt x="1112068" y="2796540"/>
                    <a:pt x="489864" y="2507849"/>
                    <a:pt x="84992" y="2053193"/>
                  </a:cubicBezTo>
                  <a:lnTo>
                    <a:pt x="0" y="1948320"/>
                  </a:lnTo>
                  <a:lnTo>
                    <a:pt x="0" y="335007"/>
                  </a:lnTo>
                  <a:lnTo>
                    <a:pt x="56457" y="264570"/>
                  </a:lnTo>
                  <a:cubicBezTo>
                    <a:pt x="140371" y="170107"/>
                    <a:pt x="234914" y="82103"/>
                    <a:pt x="335920" y="1333"/>
                  </a:cubicBezTo>
                  <a:close/>
                </a:path>
              </a:pathLst>
            </a:custGeom>
          </p:spPr>
        </p:pic>
      </p:grpSp>
      <p:grpSp>
        <p:nvGrpSpPr>
          <p:cNvPr id="40" name="Group 39"/>
          <p:cNvGrpSpPr/>
          <p:nvPr/>
        </p:nvGrpSpPr>
        <p:grpSpPr>
          <a:xfrm>
            <a:off x="3688109" y="1171878"/>
            <a:ext cx="2111708" cy="1985869"/>
            <a:chOff x="3688109" y="897558"/>
            <a:chExt cx="2111708" cy="1985869"/>
          </a:xfrm>
        </p:grpSpPr>
        <p:sp>
          <p:nvSpPr>
            <p:cNvPr id="8" name="Group 3"/>
            <p:cNvSpPr/>
            <p:nvPr/>
          </p:nvSpPr>
          <p:spPr>
            <a:xfrm>
              <a:off x="3688109" y="897558"/>
              <a:ext cx="2111708" cy="1985869"/>
            </a:xfrm>
            <a:custGeom>
              <a:avLst/>
              <a:gdLst>
                <a:gd name="connsiteX0" fmla="*/ 0 w 4290060"/>
                <a:gd name="connsiteY0" fmla="*/ 2145030 h 4290060"/>
                <a:gd name="connsiteX1" fmla="*/ 2145030 w 4290060"/>
                <a:gd name="connsiteY1" fmla="*/ 0 h 4290060"/>
                <a:gd name="connsiteX2" fmla="*/ 4290060 w 4290060"/>
                <a:gd name="connsiteY2" fmla="*/ 2145030 h 4290060"/>
                <a:gd name="connsiteX3" fmla="*/ 2145030 w 4290060"/>
                <a:gd name="connsiteY3" fmla="*/ 4290060 h 4290060"/>
                <a:gd name="connsiteX4" fmla="*/ 0 w 4290060"/>
                <a:gd name="connsiteY4" fmla="*/ 2145030 h 4290060"/>
                <a:gd name="connsiteX0" fmla="*/ 0 w 4107180"/>
                <a:gd name="connsiteY0" fmla="*/ 2145030 h 4290060"/>
                <a:gd name="connsiteX1" fmla="*/ 1962150 w 4107180"/>
                <a:gd name="connsiteY1" fmla="*/ 0 h 4290060"/>
                <a:gd name="connsiteX2" fmla="*/ 4107180 w 4107180"/>
                <a:gd name="connsiteY2" fmla="*/ 2145030 h 4290060"/>
                <a:gd name="connsiteX3" fmla="*/ 1962150 w 4107180"/>
                <a:gd name="connsiteY3" fmla="*/ 4290060 h 4290060"/>
                <a:gd name="connsiteX4" fmla="*/ 0 w 4107180"/>
                <a:gd name="connsiteY4" fmla="*/ 2145030 h 4290060"/>
                <a:gd name="connsiteX0" fmla="*/ 1854 w 4109034"/>
                <a:gd name="connsiteY0" fmla="*/ 1901190 h 4046220"/>
                <a:gd name="connsiteX1" fmla="*/ 2314524 w 4109034"/>
                <a:gd name="connsiteY1" fmla="*/ 0 h 4046220"/>
                <a:gd name="connsiteX2" fmla="*/ 4109034 w 4109034"/>
                <a:gd name="connsiteY2" fmla="*/ 1901190 h 4046220"/>
                <a:gd name="connsiteX3" fmla="*/ 1964004 w 4109034"/>
                <a:gd name="connsiteY3" fmla="*/ 4046220 h 4046220"/>
                <a:gd name="connsiteX4" fmla="*/ 1854 w 4109034"/>
                <a:gd name="connsiteY4" fmla="*/ 1901190 h 404622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149" h="3863340">
                  <a:moveTo>
                    <a:pt x="969" y="1901190"/>
                  </a:moveTo>
                  <a:cubicBezTo>
                    <a:pt x="44149" y="784860"/>
                    <a:pt x="1629109" y="0"/>
                    <a:pt x="2313639" y="0"/>
                  </a:cubicBezTo>
                  <a:cubicBezTo>
                    <a:pt x="2998169" y="0"/>
                    <a:pt x="4108149" y="716523"/>
                    <a:pt x="4108149" y="1901190"/>
                  </a:cubicBezTo>
                  <a:cubicBezTo>
                    <a:pt x="4108149" y="3085857"/>
                    <a:pt x="2739089" y="3863340"/>
                    <a:pt x="2054559" y="3863340"/>
                  </a:cubicBezTo>
                  <a:cubicBezTo>
                    <a:pt x="1370029" y="3863340"/>
                    <a:pt x="-42211" y="3017520"/>
                    <a:pt x="969" y="1901190"/>
                  </a:cubicBezTo>
                  <a:close/>
                </a:path>
              </a:pathLst>
            </a:custGeom>
            <a:solidFill>
              <a:srgbClr val="E0D4F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20" name="Group 19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"/>
            <a:stretch>
              <a:fillRect/>
            </a:stretch>
          </p:blipFill>
          <p:spPr>
            <a:xfrm>
              <a:off x="3939584" y="1238250"/>
              <a:ext cx="1653496" cy="1645176"/>
            </a:xfrm>
            <a:custGeom>
              <a:avLst/>
              <a:gdLst>
                <a:gd name="connsiteX0" fmla="*/ 158286 w 1653496"/>
                <a:gd name="connsiteY0" fmla="*/ 0 h 1645176"/>
                <a:gd name="connsiteX1" fmla="*/ 1628023 w 1653496"/>
                <a:gd name="connsiteY1" fmla="*/ 0 h 1645176"/>
                <a:gd name="connsiteX2" fmla="*/ 1653496 w 1653496"/>
                <a:gd name="connsiteY2" fmla="*/ 27429 h 1645176"/>
                <a:gd name="connsiteX3" fmla="*/ 1653496 w 1653496"/>
                <a:gd name="connsiteY3" fmla="*/ 1208363 h 1645176"/>
                <a:gd name="connsiteX4" fmla="*/ 1641380 w 1653496"/>
                <a:gd name="connsiteY4" fmla="*/ 1223308 h 1645176"/>
                <a:gd name="connsiteX5" fmla="*/ 826997 w 1653496"/>
                <a:gd name="connsiteY5" fmla="*/ 1645176 h 1645176"/>
                <a:gd name="connsiteX6" fmla="*/ 2860 w 1653496"/>
                <a:gd name="connsiteY6" fmla="*/ 1207872 h 1645176"/>
                <a:gd name="connsiteX7" fmla="*/ 0 w 1653496"/>
                <a:gd name="connsiteY7" fmla="*/ 1204342 h 1645176"/>
                <a:gd name="connsiteX8" fmla="*/ 0 w 1653496"/>
                <a:gd name="connsiteY8" fmla="*/ 141357 h 1645176"/>
                <a:gd name="connsiteX9" fmla="*/ 64506 w 1653496"/>
                <a:gd name="connsiteY9" fmla="*/ 75191 h 16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3496" h="1645176">
                  <a:moveTo>
                    <a:pt x="158286" y="0"/>
                  </a:moveTo>
                  <a:lnTo>
                    <a:pt x="1628023" y="0"/>
                  </a:lnTo>
                  <a:lnTo>
                    <a:pt x="1653496" y="27429"/>
                  </a:lnTo>
                  <a:lnTo>
                    <a:pt x="1653496" y="1208363"/>
                  </a:lnTo>
                  <a:lnTo>
                    <a:pt x="1641380" y="1223308"/>
                  </a:lnTo>
                  <a:cubicBezTo>
                    <a:pt x="1404281" y="1489063"/>
                    <a:pt x="1046915" y="1645176"/>
                    <a:pt x="826997" y="1645176"/>
                  </a:cubicBezTo>
                  <a:cubicBezTo>
                    <a:pt x="607080" y="1645176"/>
                    <a:pt x="241043" y="1475342"/>
                    <a:pt x="2860" y="1207872"/>
                  </a:cubicBezTo>
                  <a:lnTo>
                    <a:pt x="0" y="1204342"/>
                  </a:lnTo>
                  <a:lnTo>
                    <a:pt x="0" y="141357"/>
                  </a:lnTo>
                  <a:lnTo>
                    <a:pt x="64506" y="75191"/>
                  </a:lnTo>
                  <a:close/>
                </a:path>
              </a:pathLst>
            </a:custGeom>
          </p:spPr>
        </p:pic>
      </p:grpSp>
      <p:grpSp>
        <p:nvGrpSpPr>
          <p:cNvPr id="41" name="Group 40"/>
          <p:cNvGrpSpPr/>
          <p:nvPr/>
        </p:nvGrpSpPr>
        <p:grpSpPr>
          <a:xfrm>
            <a:off x="6442665" y="1171877"/>
            <a:ext cx="2111708" cy="1985869"/>
            <a:chOff x="6442665" y="897557"/>
            <a:chExt cx="2111708" cy="1985869"/>
          </a:xfrm>
        </p:grpSpPr>
        <p:sp>
          <p:nvSpPr>
            <p:cNvPr id="9" name="Group 3"/>
            <p:cNvSpPr/>
            <p:nvPr/>
          </p:nvSpPr>
          <p:spPr>
            <a:xfrm>
              <a:off x="6442665" y="897557"/>
              <a:ext cx="2111708" cy="1985869"/>
            </a:xfrm>
            <a:custGeom>
              <a:avLst/>
              <a:gdLst>
                <a:gd name="connsiteX0" fmla="*/ 0 w 4290060"/>
                <a:gd name="connsiteY0" fmla="*/ 2145030 h 4290060"/>
                <a:gd name="connsiteX1" fmla="*/ 2145030 w 4290060"/>
                <a:gd name="connsiteY1" fmla="*/ 0 h 4290060"/>
                <a:gd name="connsiteX2" fmla="*/ 4290060 w 4290060"/>
                <a:gd name="connsiteY2" fmla="*/ 2145030 h 4290060"/>
                <a:gd name="connsiteX3" fmla="*/ 2145030 w 4290060"/>
                <a:gd name="connsiteY3" fmla="*/ 4290060 h 4290060"/>
                <a:gd name="connsiteX4" fmla="*/ 0 w 4290060"/>
                <a:gd name="connsiteY4" fmla="*/ 2145030 h 4290060"/>
                <a:gd name="connsiteX0" fmla="*/ 0 w 4107180"/>
                <a:gd name="connsiteY0" fmla="*/ 2145030 h 4290060"/>
                <a:gd name="connsiteX1" fmla="*/ 1962150 w 4107180"/>
                <a:gd name="connsiteY1" fmla="*/ 0 h 4290060"/>
                <a:gd name="connsiteX2" fmla="*/ 4107180 w 4107180"/>
                <a:gd name="connsiteY2" fmla="*/ 2145030 h 4290060"/>
                <a:gd name="connsiteX3" fmla="*/ 1962150 w 4107180"/>
                <a:gd name="connsiteY3" fmla="*/ 4290060 h 4290060"/>
                <a:gd name="connsiteX4" fmla="*/ 0 w 4107180"/>
                <a:gd name="connsiteY4" fmla="*/ 2145030 h 4290060"/>
                <a:gd name="connsiteX0" fmla="*/ 1854 w 4109034"/>
                <a:gd name="connsiteY0" fmla="*/ 1901190 h 4046220"/>
                <a:gd name="connsiteX1" fmla="*/ 2314524 w 4109034"/>
                <a:gd name="connsiteY1" fmla="*/ 0 h 4046220"/>
                <a:gd name="connsiteX2" fmla="*/ 4109034 w 4109034"/>
                <a:gd name="connsiteY2" fmla="*/ 1901190 h 4046220"/>
                <a:gd name="connsiteX3" fmla="*/ 1964004 w 4109034"/>
                <a:gd name="connsiteY3" fmla="*/ 4046220 h 4046220"/>
                <a:gd name="connsiteX4" fmla="*/ 1854 w 4109034"/>
                <a:gd name="connsiteY4" fmla="*/ 1901190 h 404622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149" h="3863340">
                  <a:moveTo>
                    <a:pt x="969" y="1901190"/>
                  </a:moveTo>
                  <a:cubicBezTo>
                    <a:pt x="44149" y="784860"/>
                    <a:pt x="1629109" y="0"/>
                    <a:pt x="2313639" y="0"/>
                  </a:cubicBezTo>
                  <a:cubicBezTo>
                    <a:pt x="2998169" y="0"/>
                    <a:pt x="4108149" y="716523"/>
                    <a:pt x="4108149" y="1901190"/>
                  </a:cubicBezTo>
                  <a:cubicBezTo>
                    <a:pt x="4108149" y="3085857"/>
                    <a:pt x="2739089" y="3863340"/>
                    <a:pt x="2054559" y="3863340"/>
                  </a:cubicBezTo>
                  <a:cubicBezTo>
                    <a:pt x="1370029" y="3863340"/>
                    <a:pt x="-42211" y="3017520"/>
                    <a:pt x="969" y="1901190"/>
                  </a:cubicBezTo>
                  <a:close/>
                </a:path>
              </a:pathLst>
            </a:custGeom>
            <a:solidFill>
              <a:srgbClr val="E0D4F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23" name="Group 2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548375" y="1238250"/>
              <a:ext cx="2005997" cy="1645175"/>
            </a:xfrm>
            <a:custGeom>
              <a:avLst/>
              <a:gdLst>
                <a:gd name="connsiteX0" fmla="*/ 274928 w 2005997"/>
                <a:gd name="connsiteY0" fmla="*/ 0 h 1645175"/>
                <a:gd name="connsiteX1" fmla="*/ 1751419 w 2005997"/>
                <a:gd name="connsiteY1" fmla="*/ 0 h 1645175"/>
                <a:gd name="connsiteX2" fmla="*/ 1806913 w 2005997"/>
                <a:gd name="connsiteY2" fmla="*/ 59753 h 1645175"/>
                <a:gd name="connsiteX3" fmla="*/ 1999504 w 2005997"/>
                <a:gd name="connsiteY3" fmla="*/ 525245 h 1645175"/>
                <a:gd name="connsiteX4" fmla="*/ 2005997 w 2005997"/>
                <a:gd name="connsiteY4" fmla="*/ 636556 h 1645175"/>
                <a:gd name="connsiteX5" fmla="*/ 2005997 w 2005997"/>
                <a:gd name="connsiteY5" fmla="*/ 636587 h 1645175"/>
                <a:gd name="connsiteX6" fmla="*/ 1998009 w 2005997"/>
                <a:gd name="connsiteY6" fmla="*/ 748252 h 1645175"/>
                <a:gd name="connsiteX7" fmla="*/ 950393 w 2005997"/>
                <a:gd name="connsiteY7" fmla="*/ 1645175 h 1645175"/>
                <a:gd name="connsiteX8" fmla="*/ 881 w 2005997"/>
                <a:gd name="connsiteY8" fmla="*/ 1036250 h 1645175"/>
                <a:gd name="connsiteX9" fmla="*/ 0 w 2005997"/>
                <a:gd name="connsiteY9" fmla="*/ 1034500 h 1645175"/>
                <a:gd name="connsiteX10" fmla="*/ 0 w 2005997"/>
                <a:gd name="connsiteY10" fmla="*/ 305745 h 1645175"/>
                <a:gd name="connsiteX11" fmla="*/ 40418 w 2005997"/>
                <a:gd name="connsiteY11" fmla="*/ 241792 h 1645175"/>
                <a:gd name="connsiteX12" fmla="*/ 273875 w 2005997"/>
                <a:gd name="connsiteY12" fmla="*/ 781 h 164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5997" h="1645175">
                  <a:moveTo>
                    <a:pt x="274928" y="0"/>
                  </a:moveTo>
                  <a:lnTo>
                    <a:pt x="1751419" y="0"/>
                  </a:lnTo>
                  <a:lnTo>
                    <a:pt x="1806913" y="59753"/>
                  </a:lnTo>
                  <a:cubicBezTo>
                    <a:pt x="1905954" y="188041"/>
                    <a:pt x="1978180" y="344503"/>
                    <a:pt x="1999504" y="525245"/>
                  </a:cubicBezTo>
                  <a:lnTo>
                    <a:pt x="2005997" y="636556"/>
                  </a:lnTo>
                  <a:lnTo>
                    <a:pt x="2005997" y="636587"/>
                  </a:lnTo>
                  <a:lnTo>
                    <a:pt x="1998009" y="748252"/>
                  </a:lnTo>
                  <a:cubicBezTo>
                    <a:pt x="1919405" y="1293921"/>
                    <a:pt x="1280270" y="1645175"/>
                    <a:pt x="950393" y="1645175"/>
                  </a:cubicBezTo>
                  <a:cubicBezTo>
                    <a:pt x="686492" y="1645175"/>
                    <a:pt x="212180" y="1400614"/>
                    <a:pt x="881" y="1036250"/>
                  </a:cubicBezTo>
                  <a:lnTo>
                    <a:pt x="0" y="1034500"/>
                  </a:lnTo>
                  <a:lnTo>
                    <a:pt x="0" y="305745"/>
                  </a:lnTo>
                  <a:lnTo>
                    <a:pt x="40418" y="241792"/>
                  </a:lnTo>
                  <a:cubicBezTo>
                    <a:pt x="104167" y="152905"/>
                    <a:pt x="184744" y="72055"/>
                    <a:pt x="273875" y="781"/>
                  </a:cubicBez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/>
        </p:nvGrpSpPr>
        <p:grpSpPr>
          <a:xfrm>
            <a:off x="9197221" y="1171877"/>
            <a:ext cx="2111708" cy="1985869"/>
            <a:chOff x="9197221" y="897557"/>
            <a:chExt cx="2111708" cy="1985869"/>
          </a:xfrm>
        </p:grpSpPr>
        <p:sp>
          <p:nvSpPr>
            <p:cNvPr id="15" name="Group 3"/>
            <p:cNvSpPr/>
            <p:nvPr/>
          </p:nvSpPr>
          <p:spPr>
            <a:xfrm>
              <a:off x="9197221" y="897557"/>
              <a:ext cx="2111708" cy="1985869"/>
            </a:xfrm>
            <a:custGeom>
              <a:avLst/>
              <a:gdLst>
                <a:gd name="connsiteX0" fmla="*/ 0 w 4290060"/>
                <a:gd name="connsiteY0" fmla="*/ 2145030 h 4290060"/>
                <a:gd name="connsiteX1" fmla="*/ 2145030 w 4290060"/>
                <a:gd name="connsiteY1" fmla="*/ 0 h 4290060"/>
                <a:gd name="connsiteX2" fmla="*/ 4290060 w 4290060"/>
                <a:gd name="connsiteY2" fmla="*/ 2145030 h 4290060"/>
                <a:gd name="connsiteX3" fmla="*/ 2145030 w 4290060"/>
                <a:gd name="connsiteY3" fmla="*/ 4290060 h 4290060"/>
                <a:gd name="connsiteX4" fmla="*/ 0 w 4290060"/>
                <a:gd name="connsiteY4" fmla="*/ 2145030 h 4290060"/>
                <a:gd name="connsiteX0" fmla="*/ 0 w 4107180"/>
                <a:gd name="connsiteY0" fmla="*/ 2145030 h 4290060"/>
                <a:gd name="connsiteX1" fmla="*/ 1962150 w 4107180"/>
                <a:gd name="connsiteY1" fmla="*/ 0 h 4290060"/>
                <a:gd name="connsiteX2" fmla="*/ 4107180 w 4107180"/>
                <a:gd name="connsiteY2" fmla="*/ 2145030 h 4290060"/>
                <a:gd name="connsiteX3" fmla="*/ 1962150 w 4107180"/>
                <a:gd name="connsiteY3" fmla="*/ 4290060 h 4290060"/>
                <a:gd name="connsiteX4" fmla="*/ 0 w 4107180"/>
                <a:gd name="connsiteY4" fmla="*/ 2145030 h 4290060"/>
                <a:gd name="connsiteX0" fmla="*/ 1854 w 4109034"/>
                <a:gd name="connsiteY0" fmla="*/ 1901190 h 4046220"/>
                <a:gd name="connsiteX1" fmla="*/ 2314524 w 4109034"/>
                <a:gd name="connsiteY1" fmla="*/ 0 h 4046220"/>
                <a:gd name="connsiteX2" fmla="*/ 4109034 w 4109034"/>
                <a:gd name="connsiteY2" fmla="*/ 1901190 h 4046220"/>
                <a:gd name="connsiteX3" fmla="*/ 1964004 w 4109034"/>
                <a:gd name="connsiteY3" fmla="*/ 4046220 h 4046220"/>
                <a:gd name="connsiteX4" fmla="*/ 1854 w 4109034"/>
                <a:gd name="connsiteY4" fmla="*/ 1901190 h 404622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149" h="3863340">
                  <a:moveTo>
                    <a:pt x="969" y="1901190"/>
                  </a:moveTo>
                  <a:cubicBezTo>
                    <a:pt x="44149" y="784860"/>
                    <a:pt x="1629109" y="0"/>
                    <a:pt x="2313639" y="0"/>
                  </a:cubicBezTo>
                  <a:cubicBezTo>
                    <a:pt x="2998169" y="0"/>
                    <a:pt x="4108149" y="716523"/>
                    <a:pt x="4108149" y="1901190"/>
                  </a:cubicBezTo>
                  <a:cubicBezTo>
                    <a:pt x="4108149" y="3085857"/>
                    <a:pt x="2739089" y="3863340"/>
                    <a:pt x="2054559" y="3863340"/>
                  </a:cubicBezTo>
                  <a:cubicBezTo>
                    <a:pt x="1370029" y="3863340"/>
                    <a:pt x="-42211" y="3017520"/>
                    <a:pt x="969" y="1901190"/>
                  </a:cubicBezTo>
                  <a:close/>
                </a:path>
              </a:pathLst>
            </a:custGeom>
            <a:solidFill>
              <a:srgbClr val="E0D4F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26" name="Group 2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478262" y="1238250"/>
              <a:ext cx="1549625" cy="1549625"/>
            </a:xfrm>
            <a:custGeom>
              <a:avLst/>
              <a:gdLst>
                <a:gd name="connsiteX0" fmla="*/ 106349 w 1549625"/>
                <a:gd name="connsiteY0" fmla="*/ 0 h 1549625"/>
                <a:gd name="connsiteX1" fmla="*/ 1549625 w 1549625"/>
                <a:gd name="connsiteY1" fmla="*/ 0 h 1549625"/>
                <a:gd name="connsiteX2" fmla="*/ 1549625 w 1549625"/>
                <a:gd name="connsiteY2" fmla="*/ 1260885 h 1549625"/>
                <a:gd name="connsiteX3" fmla="*/ 1434815 w 1549625"/>
                <a:gd name="connsiteY3" fmla="*/ 1369231 h 1549625"/>
                <a:gd name="connsiteX4" fmla="*/ 1175810 w 1549625"/>
                <a:gd name="connsiteY4" fmla="*/ 1533899 h 1549625"/>
                <a:gd name="connsiteX5" fmla="*/ 1140865 w 1549625"/>
                <a:gd name="connsiteY5" fmla="*/ 1549625 h 1549625"/>
                <a:gd name="connsiteX6" fmla="*/ 418642 w 1549625"/>
                <a:gd name="connsiteY6" fmla="*/ 1549625 h 1549625"/>
                <a:gd name="connsiteX7" fmla="*/ 369843 w 1549625"/>
                <a:gd name="connsiteY7" fmla="*/ 1526824 h 1549625"/>
                <a:gd name="connsiteX8" fmla="*/ 106986 w 1549625"/>
                <a:gd name="connsiteY8" fmla="*/ 1356059 h 1549625"/>
                <a:gd name="connsiteX9" fmla="*/ 0 w 1549625"/>
                <a:gd name="connsiteY9" fmla="*/ 1254470 h 1549625"/>
                <a:gd name="connsiteX10" fmla="*/ 0 w 1549625"/>
                <a:gd name="connsiteY10" fmla="*/ 88084 h 1549625"/>
                <a:gd name="connsiteX11" fmla="*/ 12571 w 1549625"/>
                <a:gd name="connsiteY11" fmla="*/ 75190 h 154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9625" h="1549625">
                  <a:moveTo>
                    <a:pt x="106349" y="0"/>
                  </a:moveTo>
                  <a:lnTo>
                    <a:pt x="1549625" y="0"/>
                  </a:lnTo>
                  <a:lnTo>
                    <a:pt x="1549625" y="1260885"/>
                  </a:lnTo>
                  <a:lnTo>
                    <a:pt x="1434815" y="1369231"/>
                  </a:lnTo>
                  <a:cubicBezTo>
                    <a:pt x="1352346" y="1435243"/>
                    <a:pt x="1263692" y="1490551"/>
                    <a:pt x="1175810" y="1533899"/>
                  </a:cubicBezTo>
                  <a:lnTo>
                    <a:pt x="1140865" y="1549625"/>
                  </a:lnTo>
                  <a:lnTo>
                    <a:pt x="418642" y="1549625"/>
                  </a:lnTo>
                  <a:lnTo>
                    <a:pt x="369843" y="1526824"/>
                  </a:lnTo>
                  <a:cubicBezTo>
                    <a:pt x="280580" y="1481289"/>
                    <a:pt x="190495" y="1423717"/>
                    <a:pt x="106986" y="1356059"/>
                  </a:cubicBezTo>
                  <a:lnTo>
                    <a:pt x="0" y="1254470"/>
                  </a:lnTo>
                  <a:lnTo>
                    <a:pt x="0" y="88084"/>
                  </a:lnTo>
                  <a:lnTo>
                    <a:pt x="12571" y="75190"/>
                  </a:lnTo>
                  <a:close/>
                </a:path>
              </a:pathLst>
            </a:custGeom>
          </p:spPr>
        </p:pic>
      </p:grpSp>
      <p:grpSp>
        <p:nvGrpSpPr>
          <p:cNvPr id="2" name="그룹 1"/>
          <p:cNvGrpSpPr/>
          <p:nvPr/>
        </p:nvGrpSpPr>
        <p:grpSpPr>
          <a:xfrm>
            <a:off x="687885" y="3498439"/>
            <a:ext cx="2651760" cy="2220096"/>
            <a:chOff x="687885" y="3224119"/>
            <a:chExt cx="2651760" cy="2220096"/>
          </a:xfrm>
        </p:grpSpPr>
        <p:sp>
          <p:nvSpPr>
            <p:cNvPr id="27" name="Group 21"/>
            <p:cNvSpPr txBox="1"/>
            <p:nvPr/>
          </p:nvSpPr>
          <p:spPr>
            <a:xfrm>
              <a:off x="687885" y="3224119"/>
              <a:ext cx="26517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Create</a:t>
              </a:r>
              <a:endParaRPr lang="zh-CN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8" name="Group 22"/>
            <p:cNvSpPr txBox="1"/>
            <p:nvPr/>
          </p:nvSpPr>
          <p:spPr>
            <a:xfrm>
              <a:off x="736379" y="3778759"/>
              <a:ext cx="2554772" cy="1665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빈 주소로 바이너리 데이터를 트랜잭션에 담아 보내면 </a:t>
              </a:r>
              <a:r>
                <a:rPr lang="en-US" altLang="ko-KR" sz="1400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Klaytn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블록체인에 스마트 </a:t>
              </a:r>
              <a:r>
                <a:rPr lang="ko-KR" altLang="en-US" sz="1400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컨트랙트가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생성됩니다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현재는 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EVM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만 지원합니다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zh-CN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418083" y="3498439"/>
            <a:ext cx="2651760" cy="1896931"/>
            <a:chOff x="687885" y="3224119"/>
            <a:chExt cx="2651760" cy="1896931"/>
          </a:xfrm>
        </p:grpSpPr>
        <p:sp>
          <p:nvSpPr>
            <p:cNvPr id="32" name="Group 21"/>
            <p:cNvSpPr txBox="1"/>
            <p:nvPr/>
          </p:nvSpPr>
          <p:spPr>
            <a:xfrm>
              <a:off x="687885" y="3224119"/>
              <a:ext cx="26517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Execute</a:t>
              </a:r>
              <a:endParaRPr lang="zh-CN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4" name="Group 22"/>
            <p:cNvSpPr txBox="1"/>
            <p:nvPr/>
          </p:nvSpPr>
          <p:spPr>
            <a:xfrm>
              <a:off x="736379" y="3778759"/>
              <a:ext cx="2554772" cy="134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트랜잭션 전송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Klay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소모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블록체인 기록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로컬에서 함수 호출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Klay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소모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X,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블록체인 기록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X</a:t>
              </a:r>
              <a:endParaRPr lang="zh-CN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196775" y="3498439"/>
            <a:ext cx="2651760" cy="1896931"/>
            <a:chOff x="687885" y="3224119"/>
            <a:chExt cx="2651760" cy="1896931"/>
          </a:xfrm>
        </p:grpSpPr>
        <p:sp>
          <p:nvSpPr>
            <p:cNvPr id="46" name="Group 21"/>
            <p:cNvSpPr txBox="1"/>
            <p:nvPr/>
          </p:nvSpPr>
          <p:spPr>
            <a:xfrm>
              <a:off x="687885" y="3224119"/>
              <a:ext cx="26517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Deactivate</a:t>
              </a:r>
              <a:endParaRPr lang="zh-CN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7" name="Group 22"/>
            <p:cNvSpPr txBox="1"/>
            <p:nvPr/>
          </p:nvSpPr>
          <p:spPr>
            <a:xfrm>
              <a:off x="736379" y="3778759"/>
              <a:ext cx="2554772" cy="134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솔리디티의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Selfdestruct</a:t>
              </a:r>
              <a:r>
                <a:rPr lang="en-US" altLang="zh-CN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(address recip.)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이용해서 비활성화할 수 있습니다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zh-CN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926973" y="3498439"/>
            <a:ext cx="2651760" cy="1896931"/>
            <a:chOff x="687885" y="3224119"/>
            <a:chExt cx="2651760" cy="1896931"/>
          </a:xfrm>
        </p:grpSpPr>
        <p:sp>
          <p:nvSpPr>
            <p:cNvPr id="49" name="Group 21"/>
            <p:cNvSpPr txBox="1"/>
            <p:nvPr/>
          </p:nvSpPr>
          <p:spPr>
            <a:xfrm>
              <a:off x="687885" y="3224119"/>
              <a:ext cx="26517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Century Gothic" panose="020B0502020202020204" pitchFamily="34" charset="0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Upgrade</a:t>
              </a:r>
              <a:endParaRPr lang="zh-CN" altLang="en-US" sz="2500" b="1" dirty="0"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0" name="Group 22"/>
            <p:cNvSpPr txBox="1"/>
            <p:nvPr/>
          </p:nvSpPr>
          <p:spPr>
            <a:xfrm>
              <a:off x="736379" y="3778759"/>
              <a:ext cx="2554772" cy="134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기존 스마트 </a:t>
              </a:r>
              <a:r>
                <a:rPr lang="ko-KR" altLang="en-US" sz="1400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컨트랙트의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데이터를 조작 가능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다른 기존 </a:t>
              </a:r>
              <a:r>
                <a:rPr lang="ko-KR" altLang="en-US" sz="1400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컨트랙트가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새로운 </a:t>
              </a:r>
              <a:r>
                <a:rPr lang="ko-KR" altLang="en-US" sz="1400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컨트랙트를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이용 가능</a:t>
              </a:r>
              <a:endParaRPr lang="zh-CN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5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qukuailkian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505</Words>
  <Application>Microsoft Office PowerPoint</Application>
  <PresentationFormat>와이드스크린</PresentationFormat>
  <Paragraphs>99</Paragraphs>
  <Slides>15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Century Gothic</vt:lpstr>
      <vt:lpstr>함초롬돋움</vt:lpstr>
      <vt:lpstr>Arial</vt:lpstr>
      <vt:lpstr>Calibri</vt:lpstr>
      <vt:lpstr>G마켓 산스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2018-10-14T08:38:46Z</dcterms:created>
  <dcterms:modified xsi:type="dcterms:W3CDTF">2020-10-31T03:22:44Z</dcterms:modified>
</cp:coreProperties>
</file>